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8288000" cy="10287000"/>
  <p:notesSz cx="6858000" cy="9144000"/>
  <p:embeddedFontLst>
    <p:embeddedFont>
      <p:font typeface="Arial Bold" panose="020B0704020202020204" pitchFamily="34" charset="0"/>
      <p:regular r:id="rId24"/>
      <p:bold r:id="rId25"/>
    </p:embeddedFont>
    <p:embeddedFont>
      <p:font typeface="Arial Italics" panose="020B0604020202020204" charset="0"/>
      <p:regular r:id="rId26"/>
    </p:embeddedFont>
    <p:embeddedFont>
      <p:font typeface="Work Sans" pitchFamily="2" charset="0"/>
      <p:regular r:id="rId27"/>
      <p:bold r:id="rId28"/>
      <p:italic r:id="rId29"/>
      <p:boldItalic r:id="rId30"/>
    </p:embeddedFont>
    <p:embeddedFont>
      <p:font typeface="Work Sans Bold"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0" d="100"/>
          <a:sy n="60" d="100"/>
        </p:scale>
        <p:origin x="474" y="1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3.xml.rels><?xml version="1.0" encoding="UTF-8" standalone="yes"?>
<Relationships xmlns="http://schemas.openxmlformats.org/package/2006/relationships"><Relationship Id="rId8" Type="http://schemas.openxmlformats.org/officeDocument/2006/relationships/hyperlink" Target="https://www.cedars.hku.hk/ge/ugre1001.html" TargetMode="External"/><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hyperlink" Target="https://firstyear.hku.hk/study/ugre1001-introduction-to-the-constitution-the-basic-law-and-the-national-security-law/" TargetMode="External"/><Relationship Id="rId4" Type="http://schemas.openxmlformats.org/officeDocument/2006/relationships/image" Target="../media/image11.svg"/><Relationship Id="rId9" Type="http://schemas.openxmlformats.org/officeDocument/2006/relationships/hyperlink" Target="https://intraweb.hku.hk/reserved_1/sis_student/sis/reference-materials/Students_Guide_to_UGRE1001.pdf"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sv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30.svg"/><Relationship Id="rId17" Type="http://schemas.openxmlformats.org/officeDocument/2006/relationships/image" Target="../media/image35.svg"/><Relationship Id="rId2" Type="http://schemas.openxmlformats.org/officeDocument/2006/relationships/image" Target="../media/image1.png"/><Relationship Id="rId16"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29.png"/><Relationship Id="rId5" Type="http://schemas.openxmlformats.org/officeDocument/2006/relationships/image" Target="../media/image12.png"/><Relationship Id="rId15" Type="http://schemas.openxmlformats.org/officeDocument/2006/relationships/image" Target="../media/image33.svg"/><Relationship Id="rId10" Type="http://schemas.openxmlformats.org/officeDocument/2006/relationships/image" Target="../media/image28.png"/><Relationship Id="rId4" Type="http://schemas.openxmlformats.org/officeDocument/2006/relationships/image" Target="../media/image11.svg"/><Relationship Id="rId9" Type="http://schemas.openxmlformats.org/officeDocument/2006/relationships/image" Target="../media/image27.svg"/><Relationship Id="rId14" Type="http://schemas.openxmlformats.org/officeDocument/2006/relationships/image" Target="../media/image32.svg"/></Relationships>
</file>

<file path=ppt/slides/_rels/slide15.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image" Target="../media/image43.jpeg"/><Relationship Id="rId18" Type="http://schemas.openxmlformats.org/officeDocument/2006/relationships/image" Target="../media/image48.jpeg"/><Relationship Id="rId26" Type="http://schemas.openxmlformats.org/officeDocument/2006/relationships/image" Target="../media/image56.png"/><Relationship Id="rId3" Type="http://schemas.openxmlformats.org/officeDocument/2006/relationships/image" Target="../media/image10.png"/><Relationship Id="rId21" Type="http://schemas.openxmlformats.org/officeDocument/2006/relationships/image" Target="../media/image51.png"/><Relationship Id="rId7" Type="http://schemas.openxmlformats.org/officeDocument/2006/relationships/image" Target="../media/image37.jpeg"/><Relationship Id="rId12" Type="http://schemas.openxmlformats.org/officeDocument/2006/relationships/image" Target="../media/image42.jpeg"/><Relationship Id="rId17" Type="http://schemas.openxmlformats.org/officeDocument/2006/relationships/image" Target="../media/image47.png"/><Relationship Id="rId25" Type="http://schemas.openxmlformats.org/officeDocument/2006/relationships/image" Target="../media/image55.png"/><Relationship Id="rId2" Type="http://schemas.openxmlformats.org/officeDocument/2006/relationships/image" Target="../media/image1.png"/><Relationship Id="rId16" Type="http://schemas.openxmlformats.org/officeDocument/2006/relationships/image" Target="../media/image46.jpeg"/><Relationship Id="rId20" Type="http://schemas.openxmlformats.org/officeDocument/2006/relationships/image" Target="../media/image50.jpeg"/><Relationship Id="rId29" Type="http://schemas.openxmlformats.org/officeDocument/2006/relationships/image" Target="../media/image59.jpe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41.jpeg"/><Relationship Id="rId24" Type="http://schemas.openxmlformats.org/officeDocument/2006/relationships/image" Target="../media/image54.jpeg"/><Relationship Id="rId5" Type="http://schemas.openxmlformats.org/officeDocument/2006/relationships/image" Target="../media/image12.png"/><Relationship Id="rId15" Type="http://schemas.openxmlformats.org/officeDocument/2006/relationships/image" Target="../media/image45.jpeg"/><Relationship Id="rId23" Type="http://schemas.openxmlformats.org/officeDocument/2006/relationships/image" Target="../media/image53.png"/><Relationship Id="rId28" Type="http://schemas.openxmlformats.org/officeDocument/2006/relationships/image" Target="../media/image58.jpeg"/><Relationship Id="rId10" Type="http://schemas.openxmlformats.org/officeDocument/2006/relationships/image" Target="../media/image40.jpeg"/><Relationship Id="rId19" Type="http://schemas.openxmlformats.org/officeDocument/2006/relationships/image" Target="../media/image49.jpeg"/><Relationship Id="rId4" Type="http://schemas.openxmlformats.org/officeDocument/2006/relationships/image" Target="../media/image11.svg"/><Relationship Id="rId9" Type="http://schemas.openxmlformats.org/officeDocument/2006/relationships/image" Target="../media/image39.jpeg"/><Relationship Id="rId14" Type="http://schemas.openxmlformats.org/officeDocument/2006/relationships/image" Target="../media/image44.png"/><Relationship Id="rId22" Type="http://schemas.openxmlformats.org/officeDocument/2006/relationships/image" Target="../media/image52.png"/><Relationship Id="rId27" Type="http://schemas.openxmlformats.org/officeDocument/2006/relationships/image" Target="../media/image57.jpeg"/><Relationship Id="rId30" Type="http://schemas.openxmlformats.org/officeDocument/2006/relationships/image" Target="../media/image60.jpe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21.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6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64.jpeg"/><Relationship Id="rId5" Type="http://schemas.openxmlformats.org/officeDocument/2006/relationships/image" Target="../media/image12.png"/><Relationship Id="rId10" Type="http://schemas.openxmlformats.org/officeDocument/2006/relationships/image" Target="../media/image63.jpeg"/><Relationship Id="rId4" Type="http://schemas.openxmlformats.org/officeDocument/2006/relationships/image" Target="../media/image11.svg"/><Relationship Id="rId9" Type="http://schemas.openxmlformats.org/officeDocument/2006/relationships/image" Target="../media/image62.svg"/><Relationship Id="rId14"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 Id="rId9"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20.svg"/><Relationship Id="rId5" Type="http://schemas.openxmlformats.org/officeDocument/2006/relationships/image" Target="../media/image12.png"/><Relationship Id="rId10" Type="http://schemas.openxmlformats.org/officeDocument/2006/relationships/image" Target="../media/image19.png"/><Relationship Id="rId4" Type="http://schemas.openxmlformats.org/officeDocument/2006/relationships/image" Target="../media/image11.svg"/><Relationship Id="rId9"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 Id="rId9" Type="http://schemas.openxmlformats.org/officeDocument/2006/relationships/image" Target="../media/image23.sv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 Id="rId9" Type="http://schemas.openxmlformats.org/officeDocument/2006/relationships/image" Target="../media/image2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flipH="1">
            <a:off x="10572750" y="0"/>
            <a:ext cx="7715250" cy="10287000"/>
          </a:xfrm>
          <a:custGeom>
            <a:avLst/>
            <a:gdLst/>
            <a:ahLst/>
            <a:cxnLst/>
            <a:rect l="l" t="t" r="r" b="b"/>
            <a:pathLst>
              <a:path w="7715250" h="10287000">
                <a:moveTo>
                  <a:pt x="7715250" y="0"/>
                </a:moveTo>
                <a:lnTo>
                  <a:pt x="0" y="0"/>
                </a:lnTo>
                <a:lnTo>
                  <a:pt x="0" y="10287000"/>
                </a:lnTo>
                <a:lnTo>
                  <a:pt x="7715250" y="10287000"/>
                </a:lnTo>
                <a:lnTo>
                  <a:pt x="771525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1028700" y="2680692"/>
            <a:ext cx="7417634" cy="2244126"/>
          </a:xfrm>
          <a:prstGeom prst="rect">
            <a:avLst/>
          </a:prstGeom>
        </p:spPr>
        <p:txBody>
          <a:bodyPr lIns="0" tIns="0" rIns="0" bIns="0" rtlCol="0" anchor="t">
            <a:spAutoFit/>
          </a:bodyPr>
          <a:lstStyle/>
          <a:p>
            <a:pPr algn="l">
              <a:lnSpc>
                <a:spcPts val="5865"/>
              </a:lnSpc>
            </a:pPr>
            <a:r>
              <a:rPr lang="en-US" sz="4887" b="1">
                <a:solidFill>
                  <a:srgbClr val="0A5AFF"/>
                </a:solidFill>
                <a:latin typeface="Work Sans Bold"/>
                <a:ea typeface="Work Sans Bold"/>
                <a:cs typeface="Work Sans Bold"/>
                <a:sym typeface="Work Sans Bold"/>
              </a:rPr>
              <a:t>6999 </a:t>
            </a:r>
          </a:p>
          <a:p>
            <a:pPr algn="l">
              <a:lnSpc>
                <a:spcPts val="5865"/>
              </a:lnSpc>
            </a:pPr>
            <a:r>
              <a:rPr lang="en-US" sz="4887" b="1">
                <a:solidFill>
                  <a:srgbClr val="0A5AFF"/>
                </a:solidFill>
                <a:latin typeface="Work Sans Bold"/>
                <a:ea typeface="Work Sans Bold"/>
                <a:cs typeface="Work Sans Bold"/>
                <a:sym typeface="Work Sans Bold"/>
              </a:rPr>
              <a:t>Computing and Data Science​</a:t>
            </a:r>
          </a:p>
        </p:txBody>
      </p:sp>
      <p:sp>
        <p:nvSpPr>
          <p:cNvPr id="6" name="TextBox 6"/>
          <p:cNvSpPr txBox="1"/>
          <p:nvPr/>
        </p:nvSpPr>
        <p:spPr>
          <a:xfrm>
            <a:off x="1028700" y="7445644"/>
            <a:ext cx="7417634" cy="1184509"/>
          </a:xfrm>
          <a:prstGeom prst="rect">
            <a:avLst/>
          </a:prstGeom>
        </p:spPr>
        <p:txBody>
          <a:bodyPr lIns="0" tIns="0" rIns="0" bIns="0" rtlCol="0" anchor="t">
            <a:spAutoFit/>
          </a:bodyPr>
          <a:lstStyle/>
          <a:p>
            <a:pPr algn="l">
              <a:lnSpc>
                <a:spcPts val="2272"/>
              </a:lnSpc>
            </a:pPr>
            <a:r>
              <a:rPr lang="en-US" sz="2443">
                <a:solidFill>
                  <a:srgbClr val="0A5AFF"/>
                </a:solidFill>
                <a:latin typeface="Work Sans"/>
                <a:ea typeface="Work Sans"/>
                <a:cs typeface="Work Sans"/>
                <a:sym typeface="Work Sans"/>
              </a:rPr>
              <a:t>Bachelor of Engineering in Computer Science [BEng(CompSc)]</a:t>
            </a:r>
          </a:p>
          <a:p>
            <a:pPr algn="l">
              <a:lnSpc>
                <a:spcPts val="2272"/>
              </a:lnSpc>
            </a:pPr>
            <a:r>
              <a:rPr lang="en-US" sz="2443">
                <a:solidFill>
                  <a:srgbClr val="0A5AFF"/>
                </a:solidFill>
                <a:latin typeface="Work Sans"/>
                <a:ea typeface="Work Sans"/>
                <a:cs typeface="Work Sans"/>
                <a:sym typeface="Work Sans"/>
              </a:rPr>
              <a:t>Bachelor of Engineering in Artificial Intelligence and Data Science [BEng(AI&amp;DataSc)]</a:t>
            </a:r>
          </a:p>
        </p:txBody>
      </p:sp>
      <p:sp>
        <p:nvSpPr>
          <p:cNvPr id="7" name="TextBox 7"/>
          <p:cNvSpPr txBox="1"/>
          <p:nvPr/>
        </p:nvSpPr>
        <p:spPr>
          <a:xfrm>
            <a:off x="1028700" y="4980669"/>
            <a:ext cx="6927555" cy="2417350"/>
          </a:xfrm>
          <a:prstGeom prst="rect">
            <a:avLst/>
          </a:prstGeom>
        </p:spPr>
        <p:txBody>
          <a:bodyPr lIns="0" tIns="0" rIns="0" bIns="0" rtlCol="0" anchor="t">
            <a:spAutoFit/>
          </a:bodyPr>
          <a:lstStyle/>
          <a:p>
            <a:pPr algn="l">
              <a:lnSpc>
                <a:spcPts val="6220"/>
              </a:lnSpc>
            </a:pPr>
            <a:r>
              <a:rPr lang="en-US" sz="4860" b="1">
                <a:solidFill>
                  <a:srgbClr val="80C5F4"/>
                </a:solidFill>
                <a:latin typeface="Work Sans Bold"/>
                <a:ea typeface="Work Sans Bold"/>
                <a:cs typeface="Work Sans Bold"/>
                <a:sym typeface="Work Sans Bold"/>
              </a:rPr>
              <a:t>6200 </a:t>
            </a:r>
          </a:p>
          <a:p>
            <a:pPr algn="l">
              <a:lnSpc>
                <a:spcPts val="6220"/>
              </a:lnSpc>
            </a:pPr>
            <a:r>
              <a:rPr lang="en-US" sz="4860" b="1">
                <a:solidFill>
                  <a:srgbClr val="80C5F4"/>
                </a:solidFill>
                <a:latin typeface="Work Sans Bold"/>
                <a:ea typeface="Work Sans Bold"/>
                <a:cs typeface="Work Sans Bold"/>
                <a:sym typeface="Work Sans Bold"/>
              </a:rPr>
              <a:t>Computing and </a:t>
            </a:r>
          </a:p>
          <a:p>
            <a:pPr algn="l">
              <a:lnSpc>
                <a:spcPts val="6220"/>
              </a:lnSpc>
            </a:pPr>
            <a:r>
              <a:rPr lang="en-US" sz="4860" b="1">
                <a:solidFill>
                  <a:srgbClr val="80C5F4"/>
                </a:solidFill>
                <a:latin typeface="Work Sans Bold"/>
                <a:ea typeface="Work Sans Bold"/>
                <a:cs typeface="Work Sans Bold"/>
                <a:sym typeface="Work Sans Bold"/>
              </a:rPr>
              <a:t>Data Science (Delta+)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TextBox 11"/>
          <p:cNvSpPr txBox="1"/>
          <p:nvPr/>
        </p:nvSpPr>
        <p:spPr>
          <a:xfrm>
            <a:off x="654510" y="3084113"/>
            <a:ext cx="13321978" cy="6400800"/>
          </a:xfrm>
          <a:prstGeom prst="rect">
            <a:avLst/>
          </a:prstGeom>
        </p:spPr>
        <p:txBody>
          <a:bodyPr lIns="0" tIns="0" rIns="0" bIns="0" rtlCol="0" anchor="t">
            <a:spAutoFit/>
          </a:bodyPr>
          <a:lstStyle/>
          <a:p>
            <a:pPr algn="l">
              <a:lnSpc>
                <a:spcPts val="4200"/>
              </a:lnSpc>
            </a:pPr>
            <a:r>
              <a:rPr lang="en-US" sz="3000" b="1" spc="30">
                <a:solidFill>
                  <a:srgbClr val="000000"/>
                </a:solidFill>
                <a:latin typeface="Arial Bold"/>
                <a:ea typeface="Arial Bold"/>
                <a:cs typeface="Arial Bold"/>
                <a:sym typeface="Arial Bold"/>
              </a:rPr>
              <a:t>CAES1001 Academic Communication in English</a:t>
            </a:r>
          </a:p>
          <a:p>
            <a:pPr marL="647700" lvl="1" indent="-323850" algn="l">
              <a:lnSpc>
                <a:spcPts val="4200"/>
              </a:lnSpc>
              <a:buFont typeface="Arial"/>
              <a:buChar char="•"/>
            </a:pPr>
            <a:r>
              <a:rPr lang="en-US" sz="3000" spc="30">
                <a:solidFill>
                  <a:srgbClr val="000000"/>
                </a:solidFill>
                <a:latin typeface="Arial"/>
                <a:ea typeface="Arial"/>
                <a:cs typeface="Arial"/>
                <a:sym typeface="Arial"/>
              </a:rPr>
              <a:t>Students who achieved Level 5 or above in English Language in HKDSE are exempted from taking this course</a:t>
            </a:r>
          </a:p>
          <a:p>
            <a:pPr marL="647700" lvl="1" indent="-323850" algn="l">
              <a:lnSpc>
                <a:spcPts val="4200"/>
              </a:lnSpc>
              <a:buFont typeface="Arial"/>
              <a:buChar char="•"/>
            </a:pPr>
            <a:r>
              <a:rPr lang="en-US" sz="3000" spc="30">
                <a:solidFill>
                  <a:srgbClr val="000000"/>
                </a:solidFill>
                <a:latin typeface="Arial"/>
                <a:ea typeface="Arial"/>
                <a:cs typeface="Arial"/>
                <a:sym typeface="Arial"/>
              </a:rPr>
              <a:t>For the list of equivalent qualifications, please refer to Division’s first year student handbook 2026-27</a:t>
            </a:r>
          </a:p>
          <a:p>
            <a:pPr marL="647700" lvl="1" indent="-323850" algn="l">
              <a:lnSpc>
                <a:spcPts val="4200"/>
              </a:lnSpc>
              <a:buFont typeface="Arial"/>
              <a:buChar char="•"/>
            </a:pPr>
            <a:r>
              <a:rPr lang="en-US" sz="3000" spc="30">
                <a:solidFill>
                  <a:srgbClr val="000000"/>
                </a:solidFill>
                <a:latin typeface="Arial"/>
                <a:ea typeface="Arial"/>
                <a:cs typeface="Arial"/>
                <a:sym typeface="Arial"/>
              </a:rPr>
              <a:t>For non-local students with qualifications not listed in the aforesaid equivalent qualification list, you can apply the exemption by taking Academic Speaking and Writing test conducted by CAES</a:t>
            </a:r>
          </a:p>
          <a:p>
            <a:pPr algn="l">
              <a:lnSpc>
                <a:spcPts val="4200"/>
              </a:lnSpc>
            </a:pPr>
            <a:endParaRPr lang="en-US" sz="3000" spc="30">
              <a:solidFill>
                <a:srgbClr val="000000"/>
              </a:solidFill>
              <a:latin typeface="Arial"/>
              <a:ea typeface="Arial"/>
              <a:cs typeface="Arial"/>
              <a:sym typeface="Arial"/>
            </a:endParaRPr>
          </a:p>
          <a:p>
            <a:pPr algn="l">
              <a:lnSpc>
                <a:spcPts val="4200"/>
              </a:lnSpc>
            </a:pPr>
            <a:r>
              <a:rPr lang="en-US" sz="3000" b="1" spc="30">
                <a:solidFill>
                  <a:srgbClr val="000000"/>
                </a:solidFill>
                <a:latin typeface="Arial Bold"/>
                <a:ea typeface="Arial Bold"/>
                <a:cs typeface="Arial Bold"/>
                <a:sym typeface="Arial Bold"/>
              </a:rPr>
              <a:t>CAES9542 Technical English for Computer Science</a:t>
            </a:r>
          </a:p>
          <a:p>
            <a:pPr marL="647700" lvl="1" indent="-323850" algn="l">
              <a:lnSpc>
                <a:spcPts val="4200"/>
              </a:lnSpc>
              <a:buFont typeface="Arial"/>
              <a:buChar char="•"/>
            </a:pPr>
            <a:r>
              <a:rPr lang="en-US" sz="3000" spc="30">
                <a:solidFill>
                  <a:srgbClr val="000000"/>
                </a:solidFill>
                <a:latin typeface="Arial"/>
                <a:ea typeface="Arial"/>
                <a:cs typeface="Arial"/>
                <a:sym typeface="Arial"/>
              </a:rPr>
              <a:t>1st Semester of Year 4, please refer to Division’s first year student handbook 2026-27</a:t>
            </a:r>
          </a:p>
        </p:txBody>
      </p:sp>
      <p:grpSp>
        <p:nvGrpSpPr>
          <p:cNvPr id="12" name="Group 12"/>
          <p:cNvGrpSpPr/>
          <p:nvPr/>
        </p:nvGrpSpPr>
        <p:grpSpPr>
          <a:xfrm>
            <a:off x="654510" y="2291769"/>
            <a:ext cx="8048122" cy="575615"/>
            <a:chOff x="0" y="0"/>
            <a:chExt cx="2119670" cy="151602"/>
          </a:xfrm>
        </p:grpSpPr>
        <p:sp>
          <p:nvSpPr>
            <p:cNvPr id="13" name="Freeform 13"/>
            <p:cNvSpPr/>
            <p:nvPr/>
          </p:nvSpPr>
          <p:spPr>
            <a:xfrm>
              <a:off x="0" y="0"/>
              <a:ext cx="2119670" cy="151602"/>
            </a:xfrm>
            <a:custGeom>
              <a:avLst/>
              <a:gdLst/>
              <a:ahLst/>
              <a:cxnLst/>
              <a:rect l="l" t="t" r="r" b="b"/>
              <a:pathLst>
                <a:path w="2119670" h="151602">
                  <a:moveTo>
                    <a:pt x="0" y="0"/>
                  </a:moveTo>
                  <a:lnTo>
                    <a:pt x="2119670" y="0"/>
                  </a:lnTo>
                  <a:lnTo>
                    <a:pt x="2119670" y="151602"/>
                  </a:lnTo>
                  <a:lnTo>
                    <a:pt x="0" y="151602"/>
                  </a:lnTo>
                  <a:close/>
                </a:path>
              </a:pathLst>
            </a:custGeom>
            <a:solidFill>
              <a:srgbClr val="085AFF"/>
            </a:solidFill>
          </p:spPr>
        </p:sp>
        <p:sp>
          <p:nvSpPr>
            <p:cNvPr id="14" name="TextBox 14"/>
            <p:cNvSpPr txBox="1"/>
            <p:nvPr/>
          </p:nvSpPr>
          <p:spPr>
            <a:xfrm>
              <a:off x="0" y="-47625"/>
              <a:ext cx="2119670" cy="199227"/>
            </a:xfrm>
            <a:prstGeom prst="rect">
              <a:avLst/>
            </a:prstGeom>
          </p:spPr>
          <p:txBody>
            <a:bodyPr lIns="50800" tIns="50800" rIns="50800" bIns="50800" rtlCol="0" anchor="ctr"/>
            <a:lstStyle/>
            <a:p>
              <a:pPr algn="ctr">
                <a:lnSpc>
                  <a:spcPts val="3498"/>
                </a:lnSpc>
              </a:pPr>
              <a:endParaRPr/>
            </a:p>
          </p:txBody>
        </p:sp>
      </p:grpSp>
      <p:sp>
        <p:nvSpPr>
          <p:cNvPr id="15" name="TextBox 15"/>
          <p:cNvSpPr txBox="1"/>
          <p:nvPr/>
        </p:nvSpPr>
        <p:spPr>
          <a:xfrm>
            <a:off x="898432" y="2343357"/>
            <a:ext cx="7571036" cy="415290"/>
          </a:xfrm>
          <a:prstGeom prst="rect">
            <a:avLst/>
          </a:prstGeom>
        </p:spPr>
        <p:txBody>
          <a:bodyPr lIns="0" tIns="0" rIns="0" bIns="0" rtlCol="0" anchor="t">
            <a:spAutoFit/>
          </a:bodyPr>
          <a:lstStyle/>
          <a:p>
            <a:pPr algn="l">
              <a:lnSpc>
                <a:spcPts val="3359"/>
              </a:lnSpc>
            </a:pPr>
            <a:r>
              <a:rPr lang="en-US" sz="2400" b="1">
                <a:solidFill>
                  <a:srgbClr val="FFFFFF"/>
                </a:solidFill>
                <a:latin typeface="Arial Bold"/>
                <a:ea typeface="Arial Bold"/>
                <a:cs typeface="Arial Bold"/>
                <a:sym typeface="Arial Bold"/>
              </a:rPr>
              <a:t>Language Enhancement Courses – English Courses</a:t>
            </a:r>
          </a:p>
        </p:txBody>
      </p:sp>
      <p:grpSp>
        <p:nvGrpSpPr>
          <p:cNvPr id="16" name="Group 16"/>
          <p:cNvGrpSpPr/>
          <p:nvPr/>
        </p:nvGrpSpPr>
        <p:grpSpPr>
          <a:xfrm>
            <a:off x="6708618" y="207402"/>
            <a:ext cx="7524695" cy="655733"/>
            <a:chOff x="0" y="0"/>
            <a:chExt cx="1981813" cy="172703"/>
          </a:xfrm>
        </p:grpSpPr>
        <p:sp>
          <p:nvSpPr>
            <p:cNvPr id="17" name="Freeform 17"/>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8" name="TextBox 18"/>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9" name="Group 19"/>
          <p:cNvGrpSpPr/>
          <p:nvPr/>
        </p:nvGrpSpPr>
        <p:grpSpPr>
          <a:xfrm>
            <a:off x="3635343" y="250887"/>
            <a:ext cx="10329281" cy="569547"/>
            <a:chOff x="0" y="0"/>
            <a:chExt cx="13772375" cy="759396"/>
          </a:xfrm>
        </p:grpSpPr>
        <p:sp>
          <p:nvSpPr>
            <p:cNvPr id="20" name="Freeform 20"/>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21" name="TextBox 21"/>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TextBox 11"/>
          <p:cNvSpPr txBox="1"/>
          <p:nvPr/>
        </p:nvSpPr>
        <p:spPr>
          <a:xfrm>
            <a:off x="654510" y="3084113"/>
            <a:ext cx="13321978" cy="5334000"/>
          </a:xfrm>
          <a:prstGeom prst="rect">
            <a:avLst/>
          </a:prstGeom>
        </p:spPr>
        <p:txBody>
          <a:bodyPr lIns="0" tIns="0" rIns="0" bIns="0" rtlCol="0" anchor="t">
            <a:spAutoFit/>
          </a:bodyPr>
          <a:lstStyle/>
          <a:p>
            <a:pPr algn="l">
              <a:lnSpc>
                <a:spcPts val="4200"/>
              </a:lnSpc>
            </a:pPr>
            <a:r>
              <a:rPr lang="en-US" sz="3000" b="1" spc="30">
                <a:solidFill>
                  <a:srgbClr val="000000"/>
                </a:solidFill>
                <a:latin typeface="Arial Bold"/>
                <a:ea typeface="Arial Bold"/>
                <a:cs typeface="Arial Bold"/>
                <a:sym typeface="Arial Bold"/>
              </a:rPr>
              <a:t>Local Students: </a:t>
            </a:r>
            <a:r>
              <a:rPr lang="en-US" sz="3000" spc="30">
                <a:solidFill>
                  <a:srgbClr val="000000"/>
                </a:solidFill>
                <a:latin typeface="Arial"/>
                <a:ea typeface="Arial"/>
                <a:cs typeface="Arial"/>
                <a:sym typeface="Arial"/>
              </a:rPr>
              <a:t>To be advised in Year 3</a:t>
            </a:r>
          </a:p>
          <a:p>
            <a:pPr algn="l">
              <a:lnSpc>
                <a:spcPts val="4200"/>
              </a:lnSpc>
            </a:pPr>
            <a:endParaRPr lang="en-US" sz="3000" spc="30">
              <a:solidFill>
                <a:srgbClr val="000000"/>
              </a:solidFill>
              <a:latin typeface="Arial"/>
              <a:ea typeface="Arial"/>
              <a:cs typeface="Arial"/>
              <a:sym typeface="Arial"/>
            </a:endParaRPr>
          </a:p>
          <a:p>
            <a:pPr algn="l">
              <a:lnSpc>
                <a:spcPts val="4200"/>
              </a:lnSpc>
            </a:pPr>
            <a:r>
              <a:rPr lang="en-US" sz="3000" b="1" spc="30">
                <a:solidFill>
                  <a:srgbClr val="000000"/>
                </a:solidFill>
                <a:latin typeface="Arial Bold"/>
                <a:ea typeface="Arial Bold"/>
                <a:cs typeface="Arial Bold"/>
                <a:sym typeface="Arial Bold"/>
              </a:rPr>
              <a:t>Putonghua-speaking Students:</a:t>
            </a:r>
          </a:p>
          <a:p>
            <a:pPr algn="l">
              <a:lnSpc>
                <a:spcPts val="4200"/>
              </a:lnSpc>
            </a:pPr>
            <a:r>
              <a:rPr lang="en-US" sz="3000" spc="30">
                <a:solidFill>
                  <a:srgbClr val="000000"/>
                </a:solidFill>
                <a:latin typeface="Arial"/>
                <a:ea typeface="Arial"/>
                <a:cs typeface="Arial"/>
                <a:sym typeface="Arial"/>
              </a:rPr>
              <a:t>CUND9001 / CUND9002 / CUND9003 / CUND9004</a:t>
            </a:r>
          </a:p>
          <a:p>
            <a:pPr algn="l">
              <a:lnSpc>
                <a:spcPts val="4200"/>
              </a:lnSpc>
            </a:pPr>
            <a:endParaRPr lang="en-US" sz="3000" spc="30">
              <a:solidFill>
                <a:srgbClr val="000000"/>
              </a:solidFill>
              <a:latin typeface="Arial"/>
              <a:ea typeface="Arial"/>
              <a:cs typeface="Arial"/>
              <a:sym typeface="Arial"/>
            </a:endParaRPr>
          </a:p>
          <a:p>
            <a:pPr algn="l">
              <a:lnSpc>
                <a:spcPts val="4200"/>
              </a:lnSpc>
            </a:pPr>
            <a:r>
              <a:rPr lang="en-US" sz="3000" b="1" spc="30">
                <a:solidFill>
                  <a:srgbClr val="000000"/>
                </a:solidFill>
                <a:latin typeface="Arial Bold"/>
                <a:ea typeface="Arial Bold"/>
                <a:cs typeface="Arial Bold"/>
                <a:sym typeface="Arial Bold"/>
              </a:rPr>
              <a:t>International Students:</a:t>
            </a:r>
          </a:p>
          <a:p>
            <a:pPr algn="l">
              <a:lnSpc>
                <a:spcPts val="4200"/>
              </a:lnSpc>
            </a:pPr>
            <a:r>
              <a:rPr lang="en-US" sz="3000" spc="30">
                <a:solidFill>
                  <a:srgbClr val="000000"/>
                </a:solidFill>
                <a:latin typeface="Arial"/>
                <a:ea typeface="Arial"/>
                <a:cs typeface="Arial"/>
                <a:sym typeface="Arial"/>
              </a:rPr>
              <a:t>“Chinese Language” CHIN9501 or CHIN9511 / “Chinese Culture” CHIN9521 or CHIN9522</a:t>
            </a:r>
          </a:p>
          <a:p>
            <a:pPr algn="l">
              <a:lnSpc>
                <a:spcPts val="4200"/>
              </a:lnSpc>
            </a:pPr>
            <a:endParaRPr lang="en-US" sz="3000" spc="30">
              <a:solidFill>
                <a:srgbClr val="000000"/>
              </a:solidFill>
              <a:latin typeface="Arial"/>
              <a:ea typeface="Arial"/>
              <a:cs typeface="Arial"/>
              <a:sym typeface="Arial"/>
            </a:endParaRPr>
          </a:p>
          <a:p>
            <a:pPr algn="l">
              <a:lnSpc>
                <a:spcPts val="4200"/>
              </a:lnSpc>
            </a:pPr>
            <a:r>
              <a:rPr lang="en-US" sz="3000" spc="30">
                <a:solidFill>
                  <a:srgbClr val="000000"/>
                </a:solidFill>
                <a:latin typeface="Arial"/>
                <a:ea typeface="Arial"/>
                <a:cs typeface="Arial"/>
                <a:sym typeface="Arial"/>
              </a:rPr>
              <a:t>Please refer to Division’s first year student handbook 2026-27</a:t>
            </a:r>
          </a:p>
        </p:txBody>
      </p:sp>
      <p:grpSp>
        <p:nvGrpSpPr>
          <p:cNvPr id="12" name="Group 12"/>
          <p:cNvGrpSpPr/>
          <p:nvPr/>
        </p:nvGrpSpPr>
        <p:grpSpPr>
          <a:xfrm>
            <a:off x="654510" y="2291769"/>
            <a:ext cx="8048122" cy="575615"/>
            <a:chOff x="0" y="0"/>
            <a:chExt cx="2119670" cy="151602"/>
          </a:xfrm>
        </p:grpSpPr>
        <p:sp>
          <p:nvSpPr>
            <p:cNvPr id="13" name="Freeform 13"/>
            <p:cNvSpPr/>
            <p:nvPr/>
          </p:nvSpPr>
          <p:spPr>
            <a:xfrm>
              <a:off x="0" y="0"/>
              <a:ext cx="2119670" cy="151602"/>
            </a:xfrm>
            <a:custGeom>
              <a:avLst/>
              <a:gdLst/>
              <a:ahLst/>
              <a:cxnLst/>
              <a:rect l="l" t="t" r="r" b="b"/>
              <a:pathLst>
                <a:path w="2119670" h="151602">
                  <a:moveTo>
                    <a:pt x="0" y="0"/>
                  </a:moveTo>
                  <a:lnTo>
                    <a:pt x="2119670" y="0"/>
                  </a:lnTo>
                  <a:lnTo>
                    <a:pt x="2119670" y="151602"/>
                  </a:lnTo>
                  <a:lnTo>
                    <a:pt x="0" y="151602"/>
                  </a:lnTo>
                  <a:close/>
                </a:path>
              </a:pathLst>
            </a:custGeom>
            <a:solidFill>
              <a:srgbClr val="085AFF"/>
            </a:solidFill>
          </p:spPr>
        </p:sp>
        <p:sp>
          <p:nvSpPr>
            <p:cNvPr id="14" name="TextBox 14"/>
            <p:cNvSpPr txBox="1"/>
            <p:nvPr/>
          </p:nvSpPr>
          <p:spPr>
            <a:xfrm>
              <a:off x="0" y="-47625"/>
              <a:ext cx="2119670" cy="199227"/>
            </a:xfrm>
            <a:prstGeom prst="rect">
              <a:avLst/>
            </a:prstGeom>
          </p:spPr>
          <p:txBody>
            <a:bodyPr lIns="50800" tIns="50800" rIns="50800" bIns="50800" rtlCol="0" anchor="ctr"/>
            <a:lstStyle/>
            <a:p>
              <a:pPr algn="ctr">
                <a:lnSpc>
                  <a:spcPts val="3498"/>
                </a:lnSpc>
              </a:pPr>
              <a:endParaRPr/>
            </a:p>
          </p:txBody>
        </p:sp>
      </p:grpSp>
      <p:sp>
        <p:nvSpPr>
          <p:cNvPr id="15" name="TextBox 15"/>
          <p:cNvSpPr txBox="1"/>
          <p:nvPr/>
        </p:nvSpPr>
        <p:spPr>
          <a:xfrm>
            <a:off x="898432" y="2343357"/>
            <a:ext cx="7656016" cy="415290"/>
          </a:xfrm>
          <a:prstGeom prst="rect">
            <a:avLst/>
          </a:prstGeom>
        </p:spPr>
        <p:txBody>
          <a:bodyPr lIns="0" tIns="0" rIns="0" bIns="0" rtlCol="0" anchor="t">
            <a:spAutoFit/>
          </a:bodyPr>
          <a:lstStyle/>
          <a:p>
            <a:pPr algn="l">
              <a:lnSpc>
                <a:spcPts val="3359"/>
              </a:lnSpc>
            </a:pPr>
            <a:r>
              <a:rPr lang="en-US" sz="2400" b="1">
                <a:solidFill>
                  <a:srgbClr val="FFFFFF"/>
                </a:solidFill>
                <a:latin typeface="Arial Bold"/>
                <a:ea typeface="Arial Bold"/>
                <a:cs typeface="Arial Bold"/>
                <a:sym typeface="Arial Bold"/>
              </a:rPr>
              <a:t>Language Enhancement Courses – Chinese Courses</a:t>
            </a:r>
          </a:p>
        </p:txBody>
      </p:sp>
      <p:grpSp>
        <p:nvGrpSpPr>
          <p:cNvPr id="16" name="Group 16"/>
          <p:cNvGrpSpPr/>
          <p:nvPr/>
        </p:nvGrpSpPr>
        <p:grpSpPr>
          <a:xfrm>
            <a:off x="6708618" y="207402"/>
            <a:ext cx="7524695" cy="655733"/>
            <a:chOff x="0" y="0"/>
            <a:chExt cx="1981813" cy="172703"/>
          </a:xfrm>
        </p:grpSpPr>
        <p:sp>
          <p:nvSpPr>
            <p:cNvPr id="17" name="Freeform 17"/>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8" name="TextBox 18"/>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9" name="Group 19"/>
          <p:cNvGrpSpPr/>
          <p:nvPr/>
        </p:nvGrpSpPr>
        <p:grpSpPr>
          <a:xfrm>
            <a:off x="3635343" y="250887"/>
            <a:ext cx="10329281" cy="569547"/>
            <a:chOff x="0" y="0"/>
            <a:chExt cx="13772375" cy="759396"/>
          </a:xfrm>
        </p:grpSpPr>
        <p:sp>
          <p:nvSpPr>
            <p:cNvPr id="20" name="Freeform 20"/>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21" name="TextBox 21"/>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TextBox 11"/>
          <p:cNvSpPr txBox="1"/>
          <p:nvPr/>
        </p:nvSpPr>
        <p:spPr>
          <a:xfrm>
            <a:off x="654510" y="3093638"/>
            <a:ext cx="13321978" cy="6665595"/>
          </a:xfrm>
          <a:prstGeom prst="rect">
            <a:avLst/>
          </a:prstGeom>
        </p:spPr>
        <p:txBody>
          <a:bodyPr lIns="0" tIns="0" rIns="0" bIns="0" rtlCol="0" anchor="t">
            <a:spAutoFit/>
          </a:bodyPr>
          <a:lstStyle/>
          <a:p>
            <a:pPr algn="l">
              <a:lnSpc>
                <a:spcPts val="3780"/>
              </a:lnSpc>
            </a:pPr>
            <a:r>
              <a:rPr lang="en-US" sz="2700" spc="27">
                <a:solidFill>
                  <a:srgbClr val="000000"/>
                </a:solidFill>
                <a:latin typeface="Arial"/>
                <a:ea typeface="Arial"/>
                <a:cs typeface="Arial"/>
                <a:sym typeface="Arial"/>
              </a:rPr>
              <a:t>Unless otherwise prescribed in the curriculum regulations and syllabuses, students are required to successfully complete </a:t>
            </a:r>
            <a:r>
              <a:rPr lang="en-US" sz="2700" b="1" spc="27">
                <a:solidFill>
                  <a:srgbClr val="000000"/>
                </a:solidFill>
                <a:latin typeface="Arial Bold"/>
                <a:ea typeface="Arial Bold"/>
                <a:cs typeface="Arial Bold"/>
                <a:sym typeface="Arial Bold"/>
              </a:rPr>
              <a:t>36 </a:t>
            </a:r>
            <a:r>
              <a:rPr lang="en-US" sz="2700" spc="27">
                <a:solidFill>
                  <a:srgbClr val="000000"/>
                </a:solidFill>
                <a:latin typeface="Arial"/>
                <a:ea typeface="Arial"/>
                <a:cs typeface="Arial"/>
                <a:sym typeface="Arial"/>
              </a:rPr>
              <a:t>credits in the Common Core Curriculum, comprising at least 6 credits and not more than 12 credits from each Area of Inquiry. Students are not allowed to take more than 24 credits of Common Core courses within an academic year, except for students who are required to make up for failed credits as well as those who take courses offered in the summer semester which are optional. In addition, Common Core courses cannot be taken as free electives.</a:t>
            </a:r>
          </a:p>
          <a:p>
            <a:pPr algn="l">
              <a:lnSpc>
                <a:spcPts val="3780"/>
              </a:lnSpc>
            </a:pPr>
            <a:endParaRPr lang="en-US" sz="2700" spc="27">
              <a:solidFill>
                <a:srgbClr val="000000"/>
              </a:solidFill>
              <a:latin typeface="Arial"/>
              <a:ea typeface="Arial"/>
              <a:cs typeface="Arial"/>
              <a:sym typeface="Arial"/>
            </a:endParaRPr>
          </a:p>
          <a:p>
            <a:pPr algn="l">
              <a:lnSpc>
                <a:spcPts val="3780"/>
              </a:lnSpc>
            </a:pPr>
            <a:r>
              <a:rPr lang="en-US" sz="2700" spc="27">
                <a:solidFill>
                  <a:srgbClr val="000000"/>
                </a:solidFill>
                <a:latin typeface="Arial"/>
                <a:ea typeface="Arial"/>
                <a:cs typeface="Arial"/>
                <a:sym typeface="Arial"/>
              </a:rPr>
              <a:t>The five Areas of Inquiry (AoIs) are:</a:t>
            </a:r>
          </a:p>
          <a:p>
            <a:pPr marL="582932" lvl="1" indent="-291466" algn="l">
              <a:lnSpc>
                <a:spcPts val="3780"/>
              </a:lnSpc>
              <a:buFont typeface="Arial"/>
              <a:buChar char="•"/>
            </a:pPr>
            <a:r>
              <a:rPr lang="en-US" sz="2700" spc="27">
                <a:solidFill>
                  <a:srgbClr val="000000"/>
                </a:solidFill>
                <a:latin typeface="Arial"/>
                <a:ea typeface="Arial"/>
                <a:cs typeface="Arial"/>
                <a:sym typeface="Arial"/>
              </a:rPr>
              <a:t>Scientific and Technological Literacy (course code: CCSTxxxx)</a:t>
            </a:r>
          </a:p>
          <a:p>
            <a:pPr marL="582932" lvl="1" indent="-291466" algn="l">
              <a:lnSpc>
                <a:spcPts val="3780"/>
              </a:lnSpc>
              <a:buFont typeface="Arial"/>
              <a:buChar char="•"/>
            </a:pPr>
            <a:r>
              <a:rPr lang="en-US" sz="2700" spc="27">
                <a:solidFill>
                  <a:srgbClr val="000000"/>
                </a:solidFill>
                <a:latin typeface="Arial"/>
                <a:ea typeface="Arial"/>
                <a:cs typeface="Arial"/>
                <a:sym typeface="Arial"/>
              </a:rPr>
              <a:t>Arts and Humanities (course code: CCHUxxxx)</a:t>
            </a:r>
          </a:p>
          <a:p>
            <a:pPr marL="582932" lvl="1" indent="-291466" algn="l">
              <a:lnSpc>
                <a:spcPts val="3780"/>
              </a:lnSpc>
              <a:buFont typeface="Arial"/>
              <a:buChar char="•"/>
            </a:pPr>
            <a:r>
              <a:rPr lang="en-US" sz="2700" spc="27">
                <a:solidFill>
                  <a:srgbClr val="000000"/>
                </a:solidFill>
                <a:latin typeface="Arial"/>
                <a:ea typeface="Arial"/>
                <a:cs typeface="Arial"/>
                <a:sym typeface="Arial"/>
              </a:rPr>
              <a:t>Global Issues (course code CCGLxxxx)</a:t>
            </a:r>
          </a:p>
          <a:p>
            <a:pPr marL="582932" lvl="1" indent="-291466" algn="l">
              <a:lnSpc>
                <a:spcPts val="3780"/>
              </a:lnSpc>
              <a:buFont typeface="Arial"/>
              <a:buChar char="•"/>
            </a:pPr>
            <a:r>
              <a:rPr lang="en-US" sz="2700" spc="27">
                <a:solidFill>
                  <a:srgbClr val="000000"/>
                </a:solidFill>
                <a:latin typeface="Arial"/>
                <a:ea typeface="Arial"/>
                <a:cs typeface="Arial"/>
                <a:sym typeface="Arial"/>
              </a:rPr>
              <a:t>China: Culture, State and Society (course code: CCCHxxxx)</a:t>
            </a:r>
          </a:p>
          <a:p>
            <a:pPr marL="582932" lvl="1" indent="-291466" algn="l">
              <a:lnSpc>
                <a:spcPts val="3780"/>
              </a:lnSpc>
              <a:buFont typeface="Arial"/>
              <a:buChar char="•"/>
            </a:pPr>
            <a:r>
              <a:rPr lang="en-US" sz="2700" spc="27">
                <a:solidFill>
                  <a:srgbClr val="000000"/>
                </a:solidFill>
                <a:latin typeface="Arial"/>
                <a:ea typeface="Arial"/>
                <a:cs typeface="Arial"/>
                <a:sym typeface="Arial"/>
              </a:rPr>
              <a:t>Artificial Intelligence (course code: CCAIxxxx)</a:t>
            </a:r>
          </a:p>
        </p:txBody>
      </p:sp>
      <p:grpSp>
        <p:nvGrpSpPr>
          <p:cNvPr id="12" name="Group 12"/>
          <p:cNvGrpSpPr/>
          <p:nvPr/>
        </p:nvGrpSpPr>
        <p:grpSpPr>
          <a:xfrm>
            <a:off x="654510" y="2291769"/>
            <a:ext cx="3887890" cy="575615"/>
            <a:chOff x="0" y="0"/>
            <a:chExt cx="1023971" cy="151602"/>
          </a:xfrm>
        </p:grpSpPr>
        <p:sp>
          <p:nvSpPr>
            <p:cNvPr id="13" name="Freeform 13"/>
            <p:cNvSpPr/>
            <p:nvPr/>
          </p:nvSpPr>
          <p:spPr>
            <a:xfrm>
              <a:off x="0" y="0"/>
              <a:ext cx="1023971" cy="151602"/>
            </a:xfrm>
            <a:custGeom>
              <a:avLst/>
              <a:gdLst/>
              <a:ahLst/>
              <a:cxnLst/>
              <a:rect l="l" t="t" r="r" b="b"/>
              <a:pathLst>
                <a:path w="1023971" h="151602">
                  <a:moveTo>
                    <a:pt x="0" y="0"/>
                  </a:moveTo>
                  <a:lnTo>
                    <a:pt x="1023971" y="0"/>
                  </a:lnTo>
                  <a:lnTo>
                    <a:pt x="1023971" y="151602"/>
                  </a:lnTo>
                  <a:lnTo>
                    <a:pt x="0" y="151602"/>
                  </a:lnTo>
                  <a:close/>
                </a:path>
              </a:pathLst>
            </a:custGeom>
            <a:solidFill>
              <a:srgbClr val="085AFF"/>
            </a:solidFill>
          </p:spPr>
        </p:sp>
        <p:sp>
          <p:nvSpPr>
            <p:cNvPr id="14" name="TextBox 14"/>
            <p:cNvSpPr txBox="1"/>
            <p:nvPr/>
          </p:nvSpPr>
          <p:spPr>
            <a:xfrm>
              <a:off x="0" y="-47625"/>
              <a:ext cx="1023971" cy="199227"/>
            </a:xfrm>
            <a:prstGeom prst="rect">
              <a:avLst/>
            </a:prstGeom>
          </p:spPr>
          <p:txBody>
            <a:bodyPr lIns="50800" tIns="50800" rIns="50800" bIns="50800" rtlCol="0" anchor="ctr"/>
            <a:lstStyle/>
            <a:p>
              <a:pPr algn="ctr">
                <a:lnSpc>
                  <a:spcPts val="3498"/>
                </a:lnSpc>
              </a:pPr>
              <a:endParaRPr/>
            </a:p>
          </p:txBody>
        </p:sp>
      </p:grpSp>
      <p:sp>
        <p:nvSpPr>
          <p:cNvPr id="15" name="TextBox 15"/>
          <p:cNvSpPr txBox="1"/>
          <p:nvPr/>
        </p:nvSpPr>
        <p:spPr>
          <a:xfrm>
            <a:off x="898432" y="2343357"/>
            <a:ext cx="3404146" cy="415290"/>
          </a:xfrm>
          <a:prstGeom prst="rect">
            <a:avLst/>
          </a:prstGeom>
        </p:spPr>
        <p:txBody>
          <a:bodyPr lIns="0" tIns="0" rIns="0" bIns="0" rtlCol="0" anchor="t">
            <a:spAutoFit/>
          </a:bodyPr>
          <a:lstStyle/>
          <a:p>
            <a:pPr algn="l">
              <a:lnSpc>
                <a:spcPts val="3359"/>
              </a:lnSpc>
            </a:pPr>
            <a:r>
              <a:rPr lang="en-US" sz="2400" b="1">
                <a:solidFill>
                  <a:srgbClr val="FFFFFF"/>
                </a:solidFill>
                <a:latin typeface="Arial Bold"/>
                <a:ea typeface="Arial Bold"/>
                <a:cs typeface="Arial Bold"/>
                <a:sym typeface="Arial Bold"/>
              </a:rPr>
              <a:t>Common Core Courses</a:t>
            </a:r>
          </a:p>
        </p:txBody>
      </p:sp>
      <p:grpSp>
        <p:nvGrpSpPr>
          <p:cNvPr id="16" name="Group 16"/>
          <p:cNvGrpSpPr/>
          <p:nvPr/>
        </p:nvGrpSpPr>
        <p:grpSpPr>
          <a:xfrm>
            <a:off x="6708618" y="207402"/>
            <a:ext cx="7524695" cy="655733"/>
            <a:chOff x="0" y="0"/>
            <a:chExt cx="1981813" cy="172703"/>
          </a:xfrm>
        </p:grpSpPr>
        <p:sp>
          <p:nvSpPr>
            <p:cNvPr id="17" name="Freeform 17"/>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8" name="TextBox 18"/>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9" name="Group 19"/>
          <p:cNvGrpSpPr/>
          <p:nvPr/>
        </p:nvGrpSpPr>
        <p:grpSpPr>
          <a:xfrm>
            <a:off x="3635343" y="250887"/>
            <a:ext cx="10329281" cy="569547"/>
            <a:chOff x="0" y="0"/>
            <a:chExt cx="13772375" cy="759396"/>
          </a:xfrm>
        </p:grpSpPr>
        <p:sp>
          <p:nvSpPr>
            <p:cNvPr id="20" name="Freeform 20"/>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21" name="TextBox 21"/>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grpSp>
        <p:nvGrpSpPr>
          <p:cNvPr id="11" name="Group 11"/>
          <p:cNvGrpSpPr/>
          <p:nvPr/>
        </p:nvGrpSpPr>
        <p:grpSpPr>
          <a:xfrm>
            <a:off x="654510" y="2291769"/>
            <a:ext cx="13321978" cy="575615"/>
            <a:chOff x="0" y="0"/>
            <a:chExt cx="3508669" cy="151602"/>
          </a:xfrm>
        </p:grpSpPr>
        <p:sp>
          <p:nvSpPr>
            <p:cNvPr id="12" name="Freeform 12"/>
            <p:cNvSpPr/>
            <p:nvPr/>
          </p:nvSpPr>
          <p:spPr>
            <a:xfrm>
              <a:off x="0" y="0"/>
              <a:ext cx="3508669" cy="151602"/>
            </a:xfrm>
            <a:custGeom>
              <a:avLst/>
              <a:gdLst/>
              <a:ahLst/>
              <a:cxnLst/>
              <a:rect l="l" t="t" r="r" b="b"/>
              <a:pathLst>
                <a:path w="3508669" h="151602">
                  <a:moveTo>
                    <a:pt x="0" y="0"/>
                  </a:moveTo>
                  <a:lnTo>
                    <a:pt x="3508669" y="0"/>
                  </a:lnTo>
                  <a:lnTo>
                    <a:pt x="3508669" y="151602"/>
                  </a:lnTo>
                  <a:lnTo>
                    <a:pt x="0" y="151602"/>
                  </a:lnTo>
                  <a:close/>
                </a:path>
              </a:pathLst>
            </a:custGeom>
            <a:solidFill>
              <a:srgbClr val="085AFF"/>
            </a:solidFill>
          </p:spPr>
        </p:sp>
        <p:sp>
          <p:nvSpPr>
            <p:cNvPr id="13" name="TextBox 13"/>
            <p:cNvSpPr txBox="1"/>
            <p:nvPr/>
          </p:nvSpPr>
          <p:spPr>
            <a:xfrm>
              <a:off x="0" y="-47625"/>
              <a:ext cx="3508669" cy="199227"/>
            </a:xfrm>
            <a:prstGeom prst="rect">
              <a:avLst/>
            </a:prstGeom>
          </p:spPr>
          <p:txBody>
            <a:bodyPr lIns="50800" tIns="50800" rIns="50800" bIns="50800" rtlCol="0" anchor="ctr"/>
            <a:lstStyle/>
            <a:p>
              <a:pPr algn="ctr">
                <a:lnSpc>
                  <a:spcPts val="3498"/>
                </a:lnSpc>
              </a:pPr>
              <a:endParaRPr/>
            </a:p>
          </p:txBody>
        </p:sp>
      </p:grpSp>
      <p:sp>
        <p:nvSpPr>
          <p:cNvPr id="14" name="TextBox 14"/>
          <p:cNvSpPr txBox="1"/>
          <p:nvPr/>
        </p:nvSpPr>
        <p:spPr>
          <a:xfrm>
            <a:off x="898432" y="2343357"/>
            <a:ext cx="12836872" cy="415290"/>
          </a:xfrm>
          <a:prstGeom prst="rect">
            <a:avLst/>
          </a:prstGeom>
        </p:spPr>
        <p:txBody>
          <a:bodyPr lIns="0" tIns="0" rIns="0" bIns="0" rtlCol="0" anchor="t">
            <a:spAutoFit/>
          </a:bodyPr>
          <a:lstStyle/>
          <a:p>
            <a:pPr algn="l">
              <a:lnSpc>
                <a:spcPts val="3359"/>
              </a:lnSpc>
            </a:pPr>
            <a:r>
              <a:rPr lang="en-US" sz="2400" b="1">
                <a:solidFill>
                  <a:srgbClr val="FFFFFF"/>
                </a:solidFill>
                <a:latin typeface="Arial Bold"/>
                <a:ea typeface="Arial Bold"/>
                <a:cs typeface="Arial Bold"/>
                <a:sym typeface="Arial Bold"/>
              </a:rPr>
              <a:t>UGRE1001 Introduction to the Constitution, the Basic Law and the National Security Law</a:t>
            </a:r>
          </a:p>
        </p:txBody>
      </p:sp>
      <p:sp>
        <p:nvSpPr>
          <p:cNvPr id="15" name="TextBox 15"/>
          <p:cNvSpPr txBox="1"/>
          <p:nvPr/>
        </p:nvSpPr>
        <p:spPr>
          <a:xfrm>
            <a:off x="571243" y="3038834"/>
            <a:ext cx="13333538" cy="3946525"/>
          </a:xfrm>
          <a:prstGeom prst="rect">
            <a:avLst/>
          </a:prstGeom>
        </p:spPr>
        <p:txBody>
          <a:bodyPr lIns="0" tIns="0" rIns="0" bIns="0" rtlCol="0" anchor="t">
            <a:spAutoFit/>
          </a:bodyPr>
          <a:lstStyle/>
          <a:p>
            <a:pPr marL="539751" lvl="1" indent="-269876" algn="l">
              <a:lnSpc>
                <a:spcPts val="3500"/>
              </a:lnSpc>
              <a:buFont typeface="Arial"/>
              <a:buChar char="•"/>
            </a:pPr>
            <a:r>
              <a:rPr lang="en-US" sz="2500">
                <a:solidFill>
                  <a:srgbClr val="000000"/>
                </a:solidFill>
                <a:latin typeface="Arial"/>
                <a:ea typeface="Arial"/>
                <a:cs typeface="Arial"/>
                <a:sym typeface="Arial"/>
              </a:rPr>
              <a:t>This is a non-credit bearing course which is required by the University under Regulation UG5(f) of the Regulations for First Degree Curricula as part of the graduation requirements for all current Full-time and Part-time Undergraduates. New students can start to take this course after September 1, 2025.</a:t>
            </a:r>
          </a:p>
          <a:p>
            <a:pPr marL="539751" lvl="1" indent="-269876" algn="l">
              <a:lnSpc>
                <a:spcPts val="3500"/>
              </a:lnSpc>
              <a:buFont typeface="Arial"/>
              <a:buChar char="•"/>
            </a:pPr>
            <a:r>
              <a:rPr lang="en-US" sz="2500">
                <a:solidFill>
                  <a:srgbClr val="000000"/>
                </a:solidFill>
                <a:latin typeface="Arial"/>
                <a:ea typeface="Arial"/>
                <a:cs typeface="Arial"/>
                <a:sym typeface="Arial"/>
              </a:rPr>
              <a:t>This course aims to provide a basic introduction of the Constitution, the Basic Law and the National Security Law. You can access the </a:t>
            </a:r>
            <a:r>
              <a:rPr lang="en-US" sz="2500" u="sng">
                <a:solidFill>
                  <a:srgbClr val="000000"/>
                </a:solidFill>
                <a:latin typeface="Arial"/>
                <a:ea typeface="Arial"/>
                <a:cs typeface="Arial"/>
                <a:sym typeface="Arial"/>
                <a:hlinkClick r:id="rId8" tooltip="https://www.cedars.hku.hk/ge/ugre1001.html"/>
              </a:rPr>
              <a:t>link</a:t>
            </a:r>
            <a:r>
              <a:rPr lang="en-US" sz="2500">
                <a:solidFill>
                  <a:srgbClr val="000000"/>
                </a:solidFill>
                <a:latin typeface="Arial"/>
                <a:ea typeface="Arial"/>
                <a:cs typeface="Arial"/>
                <a:sym typeface="Arial"/>
              </a:rPr>
              <a:t> at CEDARS-General Education for the information on this course. Please click </a:t>
            </a:r>
            <a:r>
              <a:rPr lang="en-US" sz="2500" u="sng">
                <a:solidFill>
                  <a:srgbClr val="000000"/>
                </a:solidFill>
                <a:latin typeface="Arial"/>
                <a:ea typeface="Arial"/>
                <a:cs typeface="Arial"/>
                <a:sym typeface="Arial"/>
                <a:hlinkClick r:id="rId9" tooltip="https://intraweb.hku.hk/reserved_1/sis_student/sis/reference-materials/Students_Guide_to_UGRE1001.pdf"/>
              </a:rPr>
              <a:t>here</a:t>
            </a:r>
            <a:r>
              <a:rPr lang="en-US" sz="2500">
                <a:solidFill>
                  <a:srgbClr val="000000"/>
                </a:solidFill>
                <a:latin typeface="Arial"/>
                <a:ea typeface="Arial"/>
                <a:cs typeface="Arial"/>
                <a:sym typeface="Arial"/>
              </a:rPr>
              <a:t> to access the “UGRE1001 Student Guide” on </a:t>
            </a:r>
            <a:r>
              <a:rPr lang="en-US" sz="2500" u="none">
                <a:solidFill>
                  <a:srgbClr val="000000"/>
                </a:solidFill>
                <a:latin typeface="Arial"/>
                <a:ea typeface="Arial"/>
                <a:cs typeface="Arial"/>
                <a:sym typeface="Arial"/>
              </a:rPr>
              <a:t>in</a:t>
            </a:r>
            <a:r>
              <a:rPr lang="en-US" sz="2500">
                <a:solidFill>
                  <a:srgbClr val="000000"/>
                </a:solidFill>
                <a:latin typeface="Arial"/>
                <a:ea typeface="Arial"/>
                <a:cs typeface="Arial"/>
                <a:sym typeface="Arial"/>
              </a:rPr>
              <a:t>structions for access to the course. (Login to HKU Portal is required.)</a:t>
            </a:r>
          </a:p>
          <a:p>
            <a:pPr marL="539751" lvl="1" indent="-269876" algn="l">
              <a:lnSpc>
                <a:spcPts val="3500"/>
              </a:lnSpc>
              <a:buFont typeface="Arial"/>
              <a:buChar char="•"/>
            </a:pPr>
            <a:r>
              <a:rPr lang="en-US" sz="2500">
                <a:solidFill>
                  <a:srgbClr val="000000"/>
                </a:solidFill>
                <a:latin typeface="Arial"/>
                <a:ea typeface="Arial"/>
                <a:cs typeface="Arial"/>
                <a:sym typeface="Arial"/>
              </a:rPr>
              <a:t>Please refer to the page </a:t>
            </a:r>
            <a:r>
              <a:rPr lang="en-US" sz="2500" u="sng">
                <a:solidFill>
                  <a:srgbClr val="000000"/>
                </a:solidFill>
                <a:latin typeface="Arial"/>
                <a:ea typeface="Arial"/>
                <a:cs typeface="Arial"/>
                <a:sym typeface="Arial"/>
                <a:hlinkClick r:id="rId10" tooltip="https://firstyear.hku.hk/study/ugre1001-introduction-to-the-constitution-the-basic-law-and-the-national-security-law/"/>
              </a:rPr>
              <a:t>here</a:t>
            </a:r>
            <a:r>
              <a:rPr lang="en-US" sz="2500">
                <a:solidFill>
                  <a:srgbClr val="000000"/>
                </a:solidFill>
                <a:latin typeface="Arial"/>
                <a:ea typeface="Arial"/>
                <a:cs typeface="Arial"/>
                <a:sym typeface="Arial"/>
              </a:rPr>
              <a:t> for any latest updates on this course.</a:t>
            </a:r>
          </a:p>
        </p:txBody>
      </p:sp>
      <p:grpSp>
        <p:nvGrpSpPr>
          <p:cNvPr id="16" name="Group 16"/>
          <p:cNvGrpSpPr/>
          <p:nvPr/>
        </p:nvGrpSpPr>
        <p:grpSpPr>
          <a:xfrm>
            <a:off x="6708618" y="207402"/>
            <a:ext cx="7524695" cy="655733"/>
            <a:chOff x="0" y="0"/>
            <a:chExt cx="1981813" cy="172703"/>
          </a:xfrm>
        </p:grpSpPr>
        <p:sp>
          <p:nvSpPr>
            <p:cNvPr id="17" name="Freeform 17"/>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8" name="TextBox 18"/>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9" name="Group 19"/>
          <p:cNvGrpSpPr/>
          <p:nvPr/>
        </p:nvGrpSpPr>
        <p:grpSpPr>
          <a:xfrm>
            <a:off x="3635343" y="250887"/>
            <a:ext cx="10329281" cy="569547"/>
            <a:chOff x="0" y="0"/>
            <a:chExt cx="13772375" cy="759396"/>
          </a:xfrm>
        </p:grpSpPr>
        <p:sp>
          <p:nvSpPr>
            <p:cNvPr id="20" name="Freeform 20"/>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21" name="TextBox 21"/>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TextBox 11"/>
          <p:cNvSpPr txBox="1"/>
          <p:nvPr/>
        </p:nvSpPr>
        <p:spPr>
          <a:xfrm>
            <a:off x="544600" y="2224910"/>
            <a:ext cx="13688712" cy="552450"/>
          </a:xfrm>
          <a:prstGeom prst="rect">
            <a:avLst/>
          </a:prstGeom>
        </p:spPr>
        <p:txBody>
          <a:bodyPr lIns="0" tIns="0" rIns="0" bIns="0" rtlCol="0" anchor="t">
            <a:spAutoFit/>
          </a:bodyPr>
          <a:lstStyle/>
          <a:p>
            <a:pPr algn="l">
              <a:lnSpc>
                <a:spcPts val="4200"/>
              </a:lnSpc>
            </a:pPr>
            <a:r>
              <a:rPr lang="en-US" sz="3500" b="1">
                <a:solidFill>
                  <a:srgbClr val="0A5AFF"/>
                </a:solidFill>
                <a:latin typeface="Work Sans Bold"/>
                <a:ea typeface="Work Sans Bold"/>
                <a:cs typeface="Work Sans Bold"/>
                <a:sym typeface="Work Sans Bold"/>
              </a:rPr>
              <a:t>6999 Computing and Data Science</a:t>
            </a:r>
          </a:p>
        </p:txBody>
      </p:sp>
      <p:grpSp>
        <p:nvGrpSpPr>
          <p:cNvPr id="12" name="Group 12"/>
          <p:cNvGrpSpPr/>
          <p:nvPr/>
        </p:nvGrpSpPr>
        <p:grpSpPr>
          <a:xfrm>
            <a:off x="10109581" y="2222853"/>
            <a:ext cx="3887890" cy="575615"/>
            <a:chOff x="0" y="0"/>
            <a:chExt cx="1023971" cy="151602"/>
          </a:xfrm>
        </p:grpSpPr>
        <p:sp>
          <p:nvSpPr>
            <p:cNvPr id="13" name="Freeform 13"/>
            <p:cNvSpPr/>
            <p:nvPr/>
          </p:nvSpPr>
          <p:spPr>
            <a:xfrm>
              <a:off x="0" y="0"/>
              <a:ext cx="1023971" cy="151602"/>
            </a:xfrm>
            <a:custGeom>
              <a:avLst/>
              <a:gdLst/>
              <a:ahLst/>
              <a:cxnLst/>
              <a:rect l="l" t="t" r="r" b="b"/>
              <a:pathLst>
                <a:path w="1023971" h="151602">
                  <a:moveTo>
                    <a:pt x="0" y="0"/>
                  </a:moveTo>
                  <a:lnTo>
                    <a:pt x="1023971" y="0"/>
                  </a:lnTo>
                  <a:lnTo>
                    <a:pt x="1023971" y="151602"/>
                  </a:lnTo>
                  <a:lnTo>
                    <a:pt x="0" y="151602"/>
                  </a:lnTo>
                  <a:close/>
                </a:path>
              </a:pathLst>
            </a:custGeom>
            <a:solidFill>
              <a:srgbClr val="085AFF"/>
            </a:solidFill>
          </p:spPr>
        </p:sp>
        <p:sp>
          <p:nvSpPr>
            <p:cNvPr id="14" name="TextBox 14"/>
            <p:cNvSpPr txBox="1"/>
            <p:nvPr/>
          </p:nvSpPr>
          <p:spPr>
            <a:xfrm>
              <a:off x="0" y="-47625"/>
              <a:ext cx="1023971" cy="199227"/>
            </a:xfrm>
            <a:prstGeom prst="rect">
              <a:avLst/>
            </a:prstGeom>
          </p:spPr>
          <p:txBody>
            <a:bodyPr lIns="50800" tIns="50800" rIns="50800" bIns="50800" rtlCol="0" anchor="ctr"/>
            <a:lstStyle/>
            <a:p>
              <a:pPr algn="ctr">
                <a:lnSpc>
                  <a:spcPts val="3498"/>
                </a:lnSpc>
              </a:pPr>
              <a:endParaRPr/>
            </a:p>
          </p:txBody>
        </p:sp>
      </p:grpSp>
      <p:sp>
        <p:nvSpPr>
          <p:cNvPr id="15" name="TextBox 15"/>
          <p:cNvSpPr txBox="1"/>
          <p:nvPr/>
        </p:nvSpPr>
        <p:spPr>
          <a:xfrm>
            <a:off x="10419394" y="2274440"/>
            <a:ext cx="3268266" cy="415290"/>
          </a:xfrm>
          <a:prstGeom prst="rect">
            <a:avLst/>
          </a:prstGeom>
        </p:spPr>
        <p:txBody>
          <a:bodyPr lIns="0" tIns="0" rIns="0" bIns="0" rtlCol="0" anchor="t">
            <a:spAutoFit/>
          </a:bodyPr>
          <a:lstStyle/>
          <a:p>
            <a:pPr algn="l">
              <a:lnSpc>
                <a:spcPts val="3359"/>
              </a:lnSpc>
            </a:pPr>
            <a:r>
              <a:rPr lang="en-US" sz="2400" b="1">
                <a:solidFill>
                  <a:srgbClr val="FFFFFF"/>
                </a:solidFill>
                <a:latin typeface="Arial Bold"/>
                <a:ea typeface="Arial Bold"/>
                <a:cs typeface="Arial Bold"/>
                <a:sym typeface="Arial Bold"/>
              </a:rPr>
              <a:t>Exciting Opportunities</a:t>
            </a:r>
          </a:p>
        </p:txBody>
      </p:sp>
      <p:sp>
        <p:nvSpPr>
          <p:cNvPr id="16" name="Freeform 16"/>
          <p:cNvSpPr/>
          <p:nvPr/>
        </p:nvSpPr>
        <p:spPr>
          <a:xfrm>
            <a:off x="316791" y="3768065"/>
            <a:ext cx="4360375" cy="5613143"/>
          </a:xfrm>
          <a:custGeom>
            <a:avLst/>
            <a:gdLst/>
            <a:ahLst/>
            <a:cxnLst/>
            <a:rect l="l" t="t" r="r" b="b"/>
            <a:pathLst>
              <a:path w="4360375" h="5613143">
                <a:moveTo>
                  <a:pt x="0" y="0"/>
                </a:moveTo>
                <a:lnTo>
                  <a:pt x="4360375" y="0"/>
                </a:lnTo>
                <a:lnTo>
                  <a:pt x="4360375" y="5613142"/>
                </a:lnTo>
                <a:lnTo>
                  <a:pt x="0" y="561314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7" name="Group 17"/>
          <p:cNvGrpSpPr/>
          <p:nvPr/>
        </p:nvGrpSpPr>
        <p:grpSpPr>
          <a:xfrm>
            <a:off x="1333607" y="4082504"/>
            <a:ext cx="2327875" cy="1041824"/>
            <a:chOff x="0" y="0"/>
            <a:chExt cx="1825333" cy="816915"/>
          </a:xfrm>
        </p:grpSpPr>
        <p:sp>
          <p:nvSpPr>
            <p:cNvPr id="18" name="Freeform 18"/>
            <p:cNvSpPr/>
            <p:nvPr/>
          </p:nvSpPr>
          <p:spPr>
            <a:xfrm>
              <a:off x="0" y="0"/>
              <a:ext cx="1825371" cy="816864"/>
            </a:xfrm>
            <a:custGeom>
              <a:avLst/>
              <a:gdLst/>
              <a:ahLst/>
              <a:cxnLst/>
              <a:rect l="l" t="t" r="r" b="b"/>
              <a:pathLst>
                <a:path w="1825371" h="816864">
                  <a:moveTo>
                    <a:pt x="0" y="0"/>
                  </a:moveTo>
                  <a:lnTo>
                    <a:pt x="0" y="816864"/>
                  </a:lnTo>
                  <a:lnTo>
                    <a:pt x="1825371" y="816864"/>
                  </a:lnTo>
                  <a:lnTo>
                    <a:pt x="1825371" y="0"/>
                  </a:lnTo>
                  <a:close/>
                </a:path>
              </a:pathLst>
            </a:custGeom>
            <a:blipFill>
              <a:blip r:embed="rId10"/>
              <a:stretch>
                <a:fillRect t="-114457" b="-7"/>
              </a:stretch>
            </a:blipFill>
          </p:spPr>
        </p:sp>
      </p:grpSp>
      <p:sp>
        <p:nvSpPr>
          <p:cNvPr id="19" name="Freeform 19"/>
          <p:cNvSpPr/>
          <p:nvPr/>
        </p:nvSpPr>
        <p:spPr>
          <a:xfrm>
            <a:off x="1374665" y="2926413"/>
            <a:ext cx="2253971" cy="2172567"/>
          </a:xfrm>
          <a:custGeom>
            <a:avLst/>
            <a:gdLst/>
            <a:ahLst/>
            <a:cxnLst/>
            <a:rect l="l" t="t" r="r" b="b"/>
            <a:pathLst>
              <a:path w="2253971" h="2172567">
                <a:moveTo>
                  <a:pt x="0" y="0"/>
                </a:moveTo>
                <a:lnTo>
                  <a:pt x="2253971" y="0"/>
                </a:lnTo>
                <a:lnTo>
                  <a:pt x="2253971" y="2172567"/>
                </a:lnTo>
                <a:lnTo>
                  <a:pt x="0" y="217256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20" name="Freeform 20"/>
          <p:cNvSpPr/>
          <p:nvPr/>
        </p:nvSpPr>
        <p:spPr>
          <a:xfrm>
            <a:off x="5052066" y="3768065"/>
            <a:ext cx="4360310" cy="5613143"/>
          </a:xfrm>
          <a:custGeom>
            <a:avLst/>
            <a:gdLst/>
            <a:ahLst/>
            <a:cxnLst/>
            <a:rect l="l" t="t" r="r" b="b"/>
            <a:pathLst>
              <a:path w="4360310" h="5613143">
                <a:moveTo>
                  <a:pt x="0" y="0"/>
                </a:moveTo>
                <a:lnTo>
                  <a:pt x="4360310" y="0"/>
                </a:lnTo>
                <a:lnTo>
                  <a:pt x="4360310" y="5613142"/>
                </a:lnTo>
                <a:lnTo>
                  <a:pt x="0" y="561314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nvGrpSpPr>
          <p:cNvPr id="21" name="Group 21"/>
          <p:cNvGrpSpPr/>
          <p:nvPr/>
        </p:nvGrpSpPr>
        <p:grpSpPr>
          <a:xfrm>
            <a:off x="6068802" y="4082504"/>
            <a:ext cx="2327875" cy="1041824"/>
            <a:chOff x="0" y="0"/>
            <a:chExt cx="1825333" cy="816915"/>
          </a:xfrm>
        </p:grpSpPr>
        <p:sp>
          <p:nvSpPr>
            <p:cNvPr id="22" name="Freeform 22"/>
            <p:cNvSpPr/>
            <p:nvPr/>
          </p:nvSpPr>
          <p:spPr>
            <a:xfrm>
              <a:off x="0" y="0"/>
              <a:ext cx="1825371" cy="816864"/>
            </a:xfrm>
            <a:custGeom>
              <a:avLst/>
              <a:gdLst/>
              <a:ahLst/>
              <a:cxnLst/>
              <a:rect l="l" t="t" r="r" b="b"/>
              <a:pathLst>
                <a:path w="1825371" h="816864">
                  <a:moveTo>
                    <a:pt x="0" y="0"/>
                  </a:moveTo>
                  <a:lnTo>
                    <a:pt x="0" y="816864"/>
                  </a:lnTo>
                  <a:lnTo>
                    <a:pt x="1825371" y="816864"/>
                  </a:lnTo>
                  <a:lnTo>
                    <a:pt x="1825371" y="0"/>
                  </a:lnTo>
                  <a:close/>
                </a:path>
              </a:pathLst>
            </a:custGeom>
            <a:blipFill>
              <a:blip r:embed="rId10"/>
              <a:stretch>
                <a:fillRect t="-114457" b="-7"/>
              </a:stretch>
            </a:blipFill>
          </p:spPr>
        </p:sp>
      </p:grpSp>
      <p:sp>
        <p:nvSpPr>
          <p:cNvPr id="23" name="Freeform 23"/>
          <p:cNvSpPr/>
          <p:nvPr/>
        </p:nvSpPr>
        <p:spPr>
          <a:xfrm>
            <a:off x="6109844" y="2926413"/>
            <a:ext cx="2253971" cy="2172567"/>
          </a:xfrm>
          <a:custGeom>
            <a:avLst/>
            <a:gdLst/>
            <a:ahLst/>
            <a:cxnLst/>
            <a:rect l="l" t="t" r="r" b="b"/>
            <a:pathLst>
              <a:path w="2253971" h="2172567">
                <a:moveTo>
                  <a:pt x="0" y="0"/>
                </a:moveTo>
                <a:lnTo>
                  <a:pt x="2253971" y="0"/>
                </a:lnTo>
                <a:lnTo>
                  <a:pt x="2253971" y="2172567"/>
                </a:lnTo>
                <a:lnTo>
                  <a:pt x="0" y="2172567"/>
                </a:lnTo>
                <a:lnTo>
                  <a:pt x="0" y="0"/>
                </a:lnTo>
                <a:close/>
              </a:path>
            </a:pathLst>
          </a:custGeom>
          <a:blipFill>
            <a:blip r:embed="rId11">
              <a:extLst>
                <a:ext uri="{96DAC541-7B7A-43D3-8B79-37D633B846F1}">
                  <asvg:svgBlip xmlns:asvg="http://schemas.microsoft.com/office/drawing/2016/SVG/main" r:embed="rId15"/>
                </a:ext>
              </a:extLst>
            </a:blip>
            <a:stretch>
              <a:fillRect/>
            </a:stretch>
          </a:blipFill>
        </p:spPr>
      </p:sp>
      <p:sp>
        <p:nvSpPr>
          <p:cNvPr id="24" name="Freeform 24"/>
          <p:cNvSpPr/>
          <p:nvPr/>
        </p:nvSpPr>
        <p:spPr>
          <a:xfrm>
            <a:off x="9787277" y="3768065"/>
            <a:ext cx="4360310" cy="5613143"/>
          </a:xfrm>
          <a:custGeom>
            <a:avLst/>
            <a:gdLst/>
            <a:ahLst/>
            <a:cxnLst/>
            <a:rect l="l" t="t" r="r" b="b"/>
            <a:pathLst>
              <a:path w="4360310" h="5613143">
                <a:moveTo>
                  <a:pt x="0" y="0"/>
                </a:moveTo>
                <a:lnTo>
                  <a:pt x="4360310" y="0"/>
                </a:lnTo>
                <a:lnTo>
                  <a:pt x="4360310" y="5613142"/>
                </a:lnTo>
                <a:lnTo>
                  <a:pt x="0" y="5613142"/>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grpSp>
        <p:nvGrpSpPr>
          <p:cNvPr id="25" name="Group 25"/>
          <p:cNvGrpSpPr/>
          <p:nvPr/>
        </p:nvGrpSpPr>
        <p:grpSpPr>
          <a:xfrm>
            <a:off x="10803997" y="4082504"/>
            <a:ext cx="2327875" cy="1041824"/>
            <a:chOff x="0" y="0"/>
            <a:chExt cx="1825333" cy="816915"/>
          </a:xfrm>
        </p:grpSpPr>
        <p:sp>
          <p:nvSpPr>
            <p:cNvPr id="26" name="Freeform 26"/>
            <p:cNvSpPr/>
            <p:nvPr/>
          </p:nvSpPr>
          <p:spPr>
            <a:xfrm>
              <a:off x="0" y="0"/>
              <a:ext cx="1825371" cy="816864"/>
            </a:xfrm>
            <a:custGeom>
              <a:avLst/>
              <a:gdLst/>
              <a:ahLst/>
              <a:cxnLst/>
              <a:rect l="l" t="t" r="r" b="b"/>
              <a:pathLst>
                <a:path w="1825371" h="816864">
                  <a:moveTo>
                    <a:pt x="0" y="0"/>
                  </a:moveTo>
                  <a:lnTo>
                    <a:pt x="0" y="816864"/>
                  </a:lnTo>
                  <a:lnTo>
                    <a:pt x="1825371" y="816864"/>
                  </a:lnTo>
                  <a:lnTo>
                    <a:pt x="1825371" y="0"/>
                  </a:lnTo>
                  <a:close/>
                </a:path>
              </a:pathLst>
            </a:custGeom>
            <a:blipFill>
              <a:blip r:embed="rId10"/>
              <a:stretch>
                <a:fillRect t="-114457" b="-7"/>
              </a:stretch>
            </a:blipFill>
          </p:spPr>
        </p:sp>
      </p:grpSp>
      <p:sp>
        <p:nvSpPr>
          <p:cNvPr id="27" name="Freeform 27"/>
          <p:cNvSpPr/>
          <p:nvPr/>
        </p:nvSpPr>
        <p:spPr>
          <a:xfrm>
            <a:off x="10845055" y="2926413"/>
            <a:ext cx="2253971" cy="2172567"/>
          </a:xfrm>
          <a:custGeom>
            <a:avLst/>
            <a:gdLst/>
            <a:ahLst/>
            <a:cxnLst/>
            <a:rect l="l" t="t" r="r" b="b"/>
            <a:pathLst>
              <a:path w="2253971" h="2172567">
                <a:moveTo>
                  <a:pt x="0" y="0"/>
                </a:moveTo>
                <a:lnTo>
                  <a:pt x="2253970" y="0"/>
                </a:lnTo>
                <a:lnTo>
                  <a:pt x="2253970" y="2172567"/>
                </a:lnTo>
                <a:lnTo>
                  <a:pt x="0" y="2172567"/>
                </a:lnTo>
                <a:lnTo>
                  <a:pt x="0" y="0"/>
                </a:lnTo>
                <a:close/>
              </a:path>
            </a:pathLst>
          </a:custGeom>
          <a:blipFill>
            <a:blip r:embed="rId11">
              <a:extLst>
                <a:ext uri="{96DAC541-7B7A-43D3-8B79-37D633B846F1}">
                  <asvg:svgBlip xmlns:asvg="http://schemas.microsoft.com/office/drawing/2016/SVG/main" r:embed="rId18"/>
                </a:ext>
              </a:extLst>
            </a:blip>
            <a:stretch>
              <a:fillRect/>
            </a:stretch>
          </a:blipFill>
        </p:spPr>
      </p:sp>
      <p:sp>
        <p:nvSpPr>
          <p:cNvPr id="28" name="TextBox 28"/>
          <p:cNvSpPr txBox="1"/>
          <p:nvPr/>
        </p:nvSpPr>
        <p:spPr>
          <a:xfrm>
            <a:off x="1580507" y="5341838"/>
            <a:ext cx="1633317" cy="417619"/>
          </a:xfrm>
          <a:prstGeom prst="rect">
            <a:avLst/>
          </a:prstGeom>
        </p:spPr>
        <p:txBody>
          <a:bodyPr lIns="0" tIns="0" rIns="0" bIns="0" rtlCol="0" anchor="t">
            <a:spAutoFit/>
          </a:bodyPr>
          <a:lstStyle/>
          <a:p>
            <a:pPr algn="l">
              <a:lnSpc>
                <a:spcPts val="3342"/>
              </a:lnSpc>
            </a:pPr>
            <a:r>
              <a:rPr lang="en-US" sz="2387" b="1">
                <a:solidFill>
                  <a:srgbClr val="373544"/>
                </a:solidFill>
                <a:latin typeface="Arial Bold"/>
                <a:ea typeface="Arial Bold"/>
                <a:cs typeface="Arial Bold"/>
                <a:sym typeface="Arial Bold"/>
              </a:rPr>
              <a:t>Internships</a:t>
            </a:r>
          </a:p>
        </p:txBody>
      </p:sp>
      <p:sp>
        <p:nvSpPr>
          <p:cNvPr id="29" name="TextBox 29"/>
          <p:cNvSpPr txBox="1"/>
          <p:nvPr/>
        </p:nvSpPr>
        <p:spPr>
          <a:xfrm>
            <a:off x="5932622" y="5362570"/>
            <a:ext cx="2509446" cy="417619"/>
          </a:xfrm>
          <a:prstGeom prst="rect">
            <a:avLst/>
          </a:prstGeom>
        </p:spPr>
        <p:txBody>
          <a:bodyPr lIns="0" tIns="0" rIns="0" bIns="0" rtlCol="0" anchor="t">
            <a:spAutoFit/>
          </a:bodyPr>
          <a:lstStyle/>
          <a:p>
            <a:pPr algn="l">
              <a:lnSpc>
                <a:spcPts val="3342"/>
              </a:lnSpc>
            </a:pPr>
            <a:r>
              <a:rPr lang="en-US" sz="2387" b="1">
                <a:solidFill>
                  <a:srgbClr val="373544"/>
                </a:solidFill>
                <a:latin typeface="Arial Bold"/>
                <a:ea typeface="Arial Bold"/>
                <a:cs typeface="Arial Bold"/>
                <a:sym typeface="Arial Bold"/>
              </a:rPr>
              <a:t>Final year project</a:t>
            </a:r>
          </a:p>
        </p:txBody>
      </p:sp>
      <p:sp>
        <p:nvSpPr>
          <p:cNvPr id="30" name="TextBox 30"/>
          <p:cNvSpPr txBox="1"/>
          <p:nvPr/>
        </p:nvSpPr>
        <p:spPr>
          <a:xfrm>
            <a:off x="10668691" y="5257678"/>
            <a:ext cx="2744077" cy="414704"/>
          </a:xfrm>
          <a:prstGeom prst="rect">
            <a:avLst/>
          </a:prstGeom>
        </p:spPr>
        <p:txBody>
          <a:bodyPr lIns="0" tIns="0" rIns="0" bIns="0" rtlCol="0" anchor="t">
            <a:spAutoFit/>
          </a:bodyPr>
          <a:lstStyle/>
          <a:p>
            <a:pPr algn="l">
              <a:lnSpc>
                <a:spcPts val="3342"/>
              </a:lnSpc>
            </a:pPr>
            <a:r>
              <a:rPr lang="en-US" sz="2387" b="1">
                <a:solidFill>
                  <a:srgbClr val="373544"/>
                </a:solidFill>
                <a:latin typeface="Arial Bold"/>
                <a:ea typeface="Arial Bold"/>
                <a:cs typeface="Arial Bold"/>
                <a:sym typeface="Arial Bold"/>
              </a:rPr>
              <a:t>Student exchange </a:t>
            </a:r>
          </a:p>
        </p:txBody>
      </p:sp>
      <p:sp>
        <p:nvSpPr>
          <p:cNvPr id="31" name="TextBox 31"/>
          <p:cNvSpPr txBox="1"/>
          <p:nvPr/>
        </p:nvSpPr>
        <p:spPr>
          <a:xfrm>
            <a:off x="865734" y="6190504"/>
            <a:ext cx="3224307" cy="1672910"/>
          </a:xfrm>
          <a:prstGeom prst="rect">
            <a:avLst/>
          </a:prstGeom>
        </p:spPr>
        <p:txBody>
          <a:bodyPr lIns="0" tIns="0" rIns="0" bIns="0" rtlCol="0" anchor="t">
            <a:spAutoFit/>
          </a:bodyPr>
          <a:lstStyle/>
          <a:p>
            <a:pPr algn="ctr">
              <a:lnSpc>
                <a:spcPts val="3342"/>
              </a:lnSpc>
            </a:pPr>
            <a:r>
              <a:rPr lang="en-US" sz="2387">
                <a:solidFill>
                  <a:srgbClr val="373544"/>
                </a:solidFill>
                <a:latin typeface="Arial"/>
                <a:ea typeface="Arial"/>
                <a:cs typeface="Arial"/>
                <a:sym typeface="Arial"/>
              </a:rPr>
              <a:t>Apply skills and knowledge in real-world settings and gain practical experience</a:t>
            </a:r>
          </a:p>
        </p:txBody>
      </p:sp>
      <p:sp>
        <p:nvSpPr>
          <p:cNvPr id="32" name="TextBox 32"/>
          <p:cNvSpPr txBox="1"/>
          <p:nvPr/>
        </p:nvSpPr>
        <p:spPr>
          <a:xfrm>
            <a:off x="6396506" y="6180979"/>
            <a:ext cx="86117" cy="415320"/>
          </a:xfrm>
          <a:prstGeom prst="rect">
            <a:avLst/>
          </a:prstGeom>
        </p:spPr>
        <p:txBody>
          <a:bodyPr lIns="0" tIns="0" rIns="0" bIns="0" rtlCol="0" anchor="t">
            <a:spAutoFit/>
          </a:bodyPr>
          <a:lstStyle/>
          <a:p>
            <a:pPr algn="l">
              <a:lnSpc>
                <a:spcPts val="3348"/>
              </a:lnSpc>
            </a:pPr>
            <a:r>
              <a:rPr lang="en-US" sz="2391">
                <a:solidFill>
                  <a:srgbClr val="373544"/>
                </a:solidFill>
                <a:latin typeface="Arial"/>
                <a:ea typeface="Arial"/>
                <a:cs typeface="Arial"/>
                <a:sym typeface="Arial"/>
              </a:rPr>
              <a:t> </a:t>
            </a:r>
          </a:p>
        </p:txBody>
      </p:sp>
      <p:sp>
        <p:nvSpPr>
          <p:cNvPr id="33" name="TextBox 33"/>
          <p:cNvSpPr txBox="1"/>
          <p:nvPr/>
        </p:nvSpPr>
        <p:spPr>
          <a:xfrm>
            <a:off x="5517991" y="6603677"/>
            <a:ext cx="3577857" cy="1224074"/>
          </a:xfrm>
          <a:prstGeom prst="rect">
            <a:avLst/>
          </a:prstGeom>
        </p:spPr>
        <p:txBody>
          <a:bodyPr lIns="0" tIns="0" rIns="0" bIns="0" rtlCol="0" anchor="t">
            <a:spAutoFit/>
          </a:bodyPr>
          <a:lstStyle/>
          <a:p>
            <a:pPr algn="ctr">
              <a:lnSpc>
                <a:spcPts val="3222"/>
              </a:lnSpc>
            </a:pPr>
            <a:r>
              <a:rPr lang="en-US" sz="2387">
                <a:solidFill>
                  <a:srgbClr val="373544"/>
                </a:solidFill>
                <a:latin typeface="Arial"/>
                <a:ea typeface="Arial"/>
                <a:cs typeface="Arial"/>
                <a:sym typeface="Arial"/>
              </a:rPr>
              <a:t>problem or project in the field of computer science, AI and data science </a:t>
            </a:r>
          </a:p>
        </p:txBody>
      </p:sp>
      <p:sp>
        <p:nvSpPr>
          <p:cNvPr id="34" name="TextBox 34"/>
          <p:cNvSpPr txBox="1"/>
          <p:nvPr/>
        </p:nvSpPr>
        <p:spPr>
          <a:xfrm>
            <a:off x="10238512" y="6161929"/>
            <a:ext cx="3611562" cy="2046080"/>
          </a:xfrm>
          <a:prstGeom prst="rect">
            <a:avLst/>
          </a:prstGeom>
        </p:spPr>
        <p:txBody>
          <a:bodyPr lIns="0" tIns="0" rIns="0" bIns="0" rtlCol="0" anchor="t">
            <a:spAutoFit/>
          </a:bodyPr>
          <a:lstStyle/>
          <a:p>
            <a:pPr algn="ctr">
              <a:lnSpc>
                <a:spcPts val="3225"/>
              </a:lnSpc>
            </a:pPr>
            <a:r>
              <a:rPr lang="en-US" sz="2387">
                <a:solidFill>
                  <a:srgbClr val="373544"/>
                </a:solidFill>
                <a:latin typeface="Arial"/>
                <a:ea typeface="Arial"/>
                <a:cs typeface="Arial"/>
                <a:sym typeface="Arial"/>
              </a:rPr>
              <a:t>Equip students knowledge, skills, and values needed to become influential citizens in today's globalised world </a:t>
            </a:r>
          </a:p>
        </p:txBody>
      </p:sp>
      <p:sp>
        <p:nvSpPr>
          <p:cNvPr id="35" name="TextBox 35"/>
          <p:cNvSpPr txBox="1"/>
          <p:nvPr/>
        </p:nvSpPr>
        <p:spPr>
          <a:xfrm>
            <a:off x="5642380" y="6180979"/>
            <a:ext cx="3189953" cy="417516"/>
          </a:xfrm>
          <a:prstGeom prst="rect">
            <a:avLst/>
          </a:prstGeom>
        </p:spPr>
        <p:txBody>
          <a:bodyPr lIns="0" tIns="0" rIns="0" bIns="0" rtlCol="0" anchor="t">
            <a:spAutoFit/>
          </a:bodyPr>
          <a:lstStyle/>
          <a:p>
            <a:pPr algn="l">
              <a:lnSpc>
                <a:spcPts val="3348"/>
              </a:lnSpc>
            </a:pPr>
            <a:r>
              <a:rPr lang="en-US" sz="2391">
                <a:solidFill>
                  <a:srgbClr val="373544"/>
                </a:solidFill>
                <a:latin typeface="Arial"/>
                <a:ea typeface="Arial"/>
                <a:cs typeface="Arial"/>
                <a:sym typeface="Arial"/>
              </a:rPr>
              <a:t>Apply skills to a specific</a:t>
            </a:r>
          </a:p>
        </p:txBody>
      </p:sp>
      <p:sp>
        <p:nvSpPr>
          <p:cNvPr id="36" name="TextBox 36"/>
          <p:cNvSpPr txBox="1"/>
          <p:nvPr/>
        </p:nvSpPr>
        <p:spPr>
          <a:xfrm>
            <a:off x="11086350" y="5666640"/>
            <a:ext cx="1670771" cy="417516"/>
          </a:xfrm>
          <a:prstGeom prst="rect">
            <a:avLst/>
          </a:prstGeom>
        </p:spPr>
        <p:txBody>
          <a:bodyPr lIns="0" tIns="0" rIns="0" bIns="0" rtlCol="0" anchor="t">
            <a:spAutoFit/>
          </a:bodyPr>
          <a:lstStyle/>
          <a:p>
            <a:pPr algn="l">
              <a:lnSpc>
                <a:spcPts val="3348"/>
              </a:lnSpc>
            </a:pPr>
            <a:r>
              <a:rPr lang="en-US" sz="2391" b="1">
                <a:solidFill>
                  <a:srgbClr val="373544"/>
                </a:solidFill>
                <a:latin typeface="Arial Bold"/>
                <a:ea typeface="Arial Bold"/>
                <a:cs typeface="Arial Bold"/>
                <a:sym typeface="Arial Bold"/>
              </a:rPr>
              <a:t>programme</a:t>
            </a:r>
          </a:p>
        </p:txBody>
      </p:sp>
      <p:grpSp>
        <p:nvGrpSpPr>
          <p:cNvPr id="37" name="Group 37"/>
          <p:cNvGrpSpPr/>
          <p:nvPr/>
        </p:nvGrpSpPr>
        <p:grpSpPr>
          <a:xfrm>
            <a:off x="6708618" y="207402"/>
            <a:ext cx="7524695" cy="655733"/>
            <a:chOff x="0" y="0"/>
            <a:chExt cx="1981813" cy="172703"/>
          </a:xfrm>
        </p:grpSpPr>
        <p:sp>
          <p:nvSpPr>
            <p:cNvPr id="38" name="Freeform 38"/>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39" name="TextBox 39"/>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40" name="Group 40"/>
          <p:cNvGrpSpPr/>
          <p:nvPr/>
        </p:nvGrpSpPr>
        <p:grpSpPr>
          <a:xfrm>
            <a:off x="3635343" y="250887"/>
            <a:ext cx="10329281" cy="569547"/>
            <a:chOff x="0" y="0"/>
            <a:chExt cx="13772375" cy="759396"/>
          </a:xfrm>
        </p:grpSpPr>
        <p:sp>
          <p:nvSpPr>
            <p:cNvPr id="41" name="Freeform 41"/>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42" name="TextBox 42"/>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9606279" y="2222853"/>
            <a:ext cx="4391193" cy="908066"/>
            <a:chOff x="0" y="0"/>
            <a:chExt cx="733113" cy="151602"/>
          </a:xfrm>
        </p:grpSpPr>
        <p:sp>
          <p:nvSpPr>
            <p:cNvPr id="7" name="Freeform 7"/>
            <p:cNvSpPr/>
            <p:nvPr/>
          </p:nvSpPr>
          <p:spPr>
            <a:xfrm>
              <a:off x="0" y="0"/>
              <a:ext cx="733113" cy="151602"/>
            </a:xfrm>
            <a:custGeom>
              <a:avLst/>
              <a:gdLst/>
              <a:ahLst/>
              <a:cxnLst/>
              <a:rect l="l" t="t" r="r" b="b"/>
              <a:pathLst>
                <a:path w="733113" h="151602">
                  <a:moveTo>
                    <a:pt x="0" y="0"/>
                  </a:moveTo>
                  <a:lnTo>
                    <a:pt x="733113" y="0"/>
                  </a:lnTo>
                  <a:lnTo>
                    <a:pt x="733113" y="151602"/>
                  </a:lnTo>
                  <a:lnTo>
                    <a:pt x="0" y="151602"/>
                  </a:lnTo>
                  <a:close/>
                </a:path>
              </a:pathLst>
            </a:custGeom>
            <a:solidFill>
              <a:srgbClr val="085AFF"/>
            </a:solidFill>
          </p:spPr>
        </p:sp>
        <p:sp>
          <p:nvSpPr>
            <p:cNvPr id="8" name="TextBox 8"/>
            <p:cNvSpPr txBox="1"/>
            <p:nvPr/>
          </p:nvSpPr>
          <p:spPr>
            <a:xfrm>
              <a:off x="0" y="-47625"/>
              <a:ext cx="733113" cy="199227"/>
            </a:xfrm>
            <a:prstGeom prst="rect">
              <a:avLst/>
            </a:prstGeom>
          </p:spPr>
          <p:txBody>
            <a:bodyPr lIns="50800" tIns="50800" rIns="50800" bIns="50800" rtlCol="0" anchor="ctr"/>
            <a:lstStyle/>
            <a:p>
              <a:pPr algn="ctr">
                <a:lnSpc>
                  <a:spcPts val="3498"/>
                </a:lnSpc>
              </a:pPr>
              <a:endParaRPr/>
            </a:p>
          </p:txBody>
        </p:sp>
      </p:grpSp>
      <p:sp>
        <p:nvSpPr>
          <p:cNvPr id="9" name="TextBox 9"/>
          <p:cNvSpPr txBox="1"/>
          <p:nvPr/>
        </p:nvSpPr>
        <p:spPr>
          <a:xfrm>
            <a:off x="9999563" y="2299143"/>
            <a:ext cx="3740830" cy="660237"/>
          </a:xfrm>
          <a:prstGeom prst="rect">
            <a:avLst/>
          </a:prstGeom>
        </p:spPr>
        <p:txBody>
          <a:bodyPr lIns="0" tIns="0" rIns="0" bIns="0" rtlCol="0" anchor="t">
            <a:spAutoFit/>
          </a:bodyPr>
          <a:lstStyle/>
          <a:p>
            <a:pPr algn="l">
              <a:lnSpc>
                <a:spcPts val="5300"/>
              </a:lnSpc>
            </a:pPr>
            <a:r>
              <a:rPr lang="en-US" sz="3786" b="1">
                <a:solidFill>
                  <a:srgbClr val="FFFFFF"/>
                </a:solidFill>
                <a:latin typeface="Arial Bold"/>
                <a:ea typeface="Arial Bold"/>
                <a:cs typeface="Arial Bold"/>
                <a:sym typeface="Arial Bold"/>
              </a:rPr>
              <a:t>Past Internships</a:t>
            </a:r>
          </a:p>
        </p:txBody>
      </p:sp>
      <p:grpSp>
        <p:nvGrpSpPr>
          <p:cNvPr id="10" name="Group 10"/>
          <p:cNvGrpSpPr/>
          <p:nvPr/>
        </p:nvGrpSpPr>
        <p:grpSpPr>
          <a:xfrm>
            <a:off x="247703" y="3917591"/>
            <a:ext cx="1307257" cy="617976"/>
            <a:chOff x="0" y="0"/>
            <a:chExt cx="1047750" cy="495300"/>
          </a:xfrm>
        </p:grpSpPr>
        <p:sp>
          <p:nvSpPr>
            <p:cNvPr id="11" name="Freeform 11"/>
            <p:cNvSpPr/>
            <p:nvPr/>
          </p:nvSpPr>
          <p:spPr>
            <a:xfrm>
              <a:off x="0" y="0"/>
              <a:ext cx="1047750" cy="495300"/>
            </a:xfrm>
            <a:custGeom>
              <a:avLst/>
              <a:gdLst/>
              <a:ahLst/>
              <a:cxnLst/>
              <a:rect l="l" t="t" r="r" b="b"/>
              <a:pathLst>
                <a:path w="1047750" h="495300">
                  <a:moveTo>
                    <a:pt x="0" y="0"/>
                  </a:moveTo>
                  <a:lnTo>
                    <a:pt x="1047750" y="0"/>
                  </a:lnTo>
                  <a:lnTo>
                    <a:pt x="1047750" y="495300"/>
                  </a:lnTo>
                  <a:lnTo>
                    <a:pt x="0" y="495300"/>
                  </a:lnTo>
                  <a:lnTo>
                    <a:pt x="0" y="0"/>
                  </a:lnTo>
                  <a:close/>
                </a:path>
              </a:pathLst>
            </a:custGeom>
            <a:blipFill>
              <a:blip r:embed="rId7"/>
              <a:stretch>
                <a:fillRect/>
              </a:stretch>
            </a:blipFill>
          </p:spPr>
        </p:sp>
      </p:grpSp>
      <p:grpSp>
        <p:nvGrpSpPr>
          <p:cNvPr id="12" name="Group 12"/>
          <p:cNvGrpSpPr/>
          <p:nvPr/>
        </p:nvGrpSpPr>
        <p:grpSpPr>
          <a:xfrm>
            <a:off x="247703" y="6549536"/>
            <a:ext cx="1899453" cy="796191"/>
            <a:chOff x="0" y="0"/>
            <a:chExt cx="1522387" cy="638137"/>
          </a:xfrm>
        </p:grpSpPr>
        <p:sp>
          <p:nvSpPr>
            <p:cNvPr id="13" name="Freeform 13"/>
            <p:cNvSpPr/>
            <p:nvPr/>
          </p:nvSpPr>
          <p:spPr>
            <a:xfrm>
              <a:off x="0" y="0"/>
              <a:ext cx="1522349" cy="638175"/>
            </a:xfrm>
            <a:custGeom>
              <a:avLst/>
              <a:gdLst/>
              <a:ahLst/>
              <a:cxnLst/>
              <a:rect l="l" t="t" r="r" b="b"/>
              <a:pathLst>
                <a:path w="1522349" h="638175">
                  <a:moveTo>
                    <a:pt x="0" y="0"/>
                  </a:moveTo>
                  <a:lnTo>
                    <a:pt x="1522349" y="0"/>
                  </a:lnTo>
                  <a:lnTo>
                    <a:pt x="1522349" y="638175"/>
                  </a:lnTo>
                  <a:lnTo>
                    <a:pt x="0" y="638175"/>
                  </a:lnTo>
                  <a:lnTo>
                    <a:pt x="0" y="0"/>
                  </a:lnTo>
                  <a:close/>
                </a:path>
              </a:pathLst>
            </a:custGeom>
            <a:blipFill>
              <a:blip r:embed="rId8"/>
              <a:stretch>
                <a:fillRect r="-4" b="5"/>
              </a:stretch>
            </a:blipFill>
          </p:spPr>
        </p:sp>
      </p:grpSp>
      <p:grpSp>
        <p:nvGrpSpPr>
          <p:cNvPr id="14" name="Group 14"/>
          <p:cNvGrpSpPr/>
          <p:nvPr/>
        </p:nvGrpSpPr>
        <p:grpSpPr>
          <a:xfrm>
            <a:off x="6852158" y="6588199"/>
            <a:ext cx="1693492" cy="926964"/>
            <a:chOff x="0" y="0"/>
            <a:chExt cx="1357312" cy="742950"/>
          </a:xfrm>
        </p:grpSpPr>
        <p:sp>
          <p:nvSpPr>
            <p:cNvPr id="15" name="Freeform 15"/>
            <p:cNvSpPr/>
            <p:nvPr/>
          </p:nvSpPr>
          <p:spPr>
            <a:xfrm>
              <a:off x="0" y="0"/>
              <a:ext cx="1357249" cy="742950"/>
            </a:xfrm>
            <a:custGeom>
              <a:avLst/>
              <a:gdLst/>
              <a:ahLst/>
              <a:cxnLst/>
              <a:rect l="l" t="t" r="r" b="b"/>
              <a:pathLst>
                <a:path w="1357249" h="742950">
                  <a:moveTo>
                    <a:pt x="0" y="0"/>
                  </a:moveTo>
                  <a:lnTo>
                    <a:pt x="1357249" y="0"/>
                  </a:lnTo>
                  <a:lnTo>
                    <a:pt x="1357249" y="742950"/>
                  </a:lnTo>
                  <a:lnTo>
                    <a:pt x="0" y="742950"/>
                  </a:lnTo>
                  <a:lnTo>
                    <a:pt x="0" y="0"/>
                  </a:lnTo>
                  <a:close/>
                </a:path>
              </a:pathLst>
            </a:custGeom>
            <a:blipFill>
              <a:blip r:embed="rId9"/>
              <a:stretch>
                <a:fillRect r="-4"/>
              </a:stretch>
            </a:blipFill>
          </p:spPr>
        </p:sp>
      </p:grpSp>
      <p:grpSp>
        <p:nvGrpSpPr>
          <p:cNvPr id="16" name="Group 16"/>
          <p:cNvGrpSpPr/>
          <p:nvPr/>
        </p:nvGrpSpPr>
        <p:grpSpPr>
          <a:xfrm>
            <a:off x="2883166" y="5212061"/>
            <a:ext cx="2350417" cy="798615"/>
            <a:chOff x="0" y="0"/>
            <a:chExt cx="1883829" cy="640080"/>
          </a:xfrm>
        </p:grpSpPr>
        <p:sp>
          <p:nvSpPr>
            <p:cNvPr id="17" name="Freeform 17"/>
            <p:cNvSpPr/>
            <p:nvPr/>
          </p:nvSpPr>
          <p:spPr>
            <a:xfrm>
              <a:off x="0" y="0"/>
              <a:ext cx="1883791" cy="640080"/>
            </a:xfrm>
            <a:custGeom>
              <a:avLst/>
              <a:gdLst/>
              <a:ahLst/>
              <a:cxnLst/>
              <a:rect l="l" t="t" r="r" b="b"/>
              <a:pathLst>
                <a:path w="1883791" h="640080">
                  <a:moveTo>
                    <a:pt x="0" y="0"/>
                  </a:moveTo>
                  <a:lnTo>
                    <a:pt x="1883791" y="0"/>
                  </a:lnTo>
                  <a:lnTo>
                    <a:pt x="1883791" y="640080"/>
                  </a:lnTo>
                  <a:lnTo>
                    <a:pt x="0" y="640080"/>
                  </a:lnTo>
                  <a:lnTo>
                    <a:pt x="0" y="0"/>
                  </a:lnTo>
                  <a:close/>
                </a:path>
              </a:pathLst>
            </a:custGeom>
            <a:blipFill>
              <a:blip r:embed="rId10"/>
              <a:stretch>
                <a:fillRect r="-2"/>
              </a:stretch>
            </a:blipFill>
          </p:spPr>
        </p:sp>
      </p:grpSp>
      <p:grpSp>
        <p:nvGrpSpPr>
          <p:cNvPr id="18" name="Group 18"/>
          <p:cNvGrpSpPr/>
          <p:nvPr/>
        </p:nvGrpSpPr>
        <p:grpSpPr>
          <a:xfrm>
            <a:off x="12428521" y="5190939"/>
            <a:ext cx="1515294" cy="787207"/>
            <a:chOff x="0" y="0"/>
            <a:chExt cx="1214488" cy="630936"/>
          </a:xfrm>
        </p:grpSpPr>
        <p:sp>
          <p:nvSpPr>
            <p:cNvPr id="19" name="Freeform 19"/>
            <p:cNvSpPr/>
            <p:nvPr/>
          </p:nvSpPr>
          <p:spPr>
            <a:xfrm>
              <a:off x="0" y="0"/>
              <a:ext cx="1214501" cy="630936"/>
            </a:xfrm>
            <a:custGeom>
              <a:avLst/>
              <a:gdLst/>
              <a:ahLst/>
              <a:cxnLst/>
              <a:rect l="l" t="t" r="r" b="b"/>
              <a:pathLst>
                <a:path w="1214501" h="630936">
                  <a:moveTo>
                    <a:pt x="0" y="0"/>
                  </a:moveTo>
                  <a:lnTo>
                    <a:pt x="1214501" y="0"/>
                  </a:lnTo>
                  <a:lnTo>
                    <a:pt x="1214501" y="630936"/>
                  </a:lnTo>
                  <a:lnTo>
                    <a:pt x="0" y="630936"/>
                  </a:lnTo>
                  <a:lnTo>
                    <a:pt x="0" y="0"/>
                  </a:lnTo>
                  <a:close/>
                </a:path>
              </a:pathLst>
            </a:custGeom>
            <a:blipFill>
              <a:blip r:embed="rId11"/>
              <a:stretch>
                <a:fillRect r="1"/>
              </a:stretch>
            </a:blipFill>
          </p:spPr>
        </p:sp>
      </p:grpSp>
      <p:grpSp>
        <p:nvGrpSpPr>
          <p:cNvPr id="20" name="Group 20"/>
          <p:cNvGrpSpPr/>
          <p:nvPr/>
        </p:nvGrpSpPr>
        <p:grpSpPr>
          <a:xfrm>
            <a:off x="10876926" y="6496675"/>
            <a:ext cx="1169766" cy="1169766"/>
            <a:chOff x="0" y="0"/>
            <a:chExt cx="937552" cy="937552"/>
          </a:xfrm>
        </p:grpSpPr>
        <p:sp>
          <p:nvSpPr>
            <p:cNvPr id="21" name="Freeform 21"/>
            <p:cNvSpPr/>
            <p:nvPr/>
          </p:nvSpPr>
          <p:spPr>
            <a:xfrm>
              <a:off x="0" y="0"/>
              <a:ext cx="937514" cy="937514"/>
            </a:xfrm>
            <a:custGeom>
              <a:avLst/>
              <a:gdLst/>
              <a:ahLst/>
              <a:cxnLst/>
              <a:rect l="l" t="t" r="r" b="b"/>
              <a:pathLst>
                <a:path w="937514" h="937514">
                  <a:moveTo>
                    <a:pt x="0" y="0"/>
                  </a:moveTo>
                  <a:lnTo>
                    <a:pt x="937514" y="0"/>
                  </a:lnTo>
                  <a:lnTo>
                    <a:pt x="937514" y="937514"/>
                  </a:lnTo>
                  <a:lnTo>
                    <a:pt x="0" y="937514"/>
                  </a:lnTo>
                  <a:lnTo>
                    <a:pt x="0" y="0"/>
                  </a:lnTo>
                  <a:close/>
                </a:path>
              </a:pathLst>
            </a:custGeom>
            <a:blipFill>
              <a:blip r:embed="rId12"/>
              <a:stretch>
                <a:fillRect r="-4" b="-4"/>
              </a:stretch>
            </a:blipFill>
          </p:spPr>
        </p:sp>
      </p:grpSp>
      <p:grpSp>
        <p:nvGrpSpPr>
          <p:cNvPr id="22" name="Group 22"/>
          <p:cNvGrpSpPr/>
          <p:nvPr/>
        </p:nvGrpSpPr>
        <p:grpSpPr>
          <a:xfrm>
            <a:off x="2234766" y="6223260"/>
            <a:ext cx="1711319" cy="1711319"/>
            <a:chOff x="0" y="0"/>
            <a:chExt cx="1371600" cy="1371600"/>
          </a:xfrm>
        </p:grpSpPr>
        <p:sp>
          <p:nvSpPr>
            <p:cNvPr id="23" name="Freeform 23"/>
            <p:cNvSpPr/>
            <p:nvPr/>
          </p:nvSpPr>
          <p:spPr>
            <a:xfrm>
              <a:off x="0" y="0"/>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13"/>
              <a:stretch>
                <a:fillRect/>
              </a:stretch>
            </a:blipFill>
          </p:spPr>
        </p:sp>
      </p:grpSp>
      <p:grpSp>
        <p:nvGrpSpPr>
          <p:cNvPr id="24" name="Group 24"/>
          <p:cNvGrpSpPr/>
          <p:nvPr/>
        </p:nvGrpSpPr>
        <p:grpSpPr>
          <a:xfrm>
            <a:off x="6418196" y="4112016"/>
            <a:ext cx="2118866" cy="575875"/>
            <a:chOff x="0" y="0"/>
            <a:chExt cx="1698244" cy="461556"/>
          </a:xfrm>
        </p:grpSpPr>
        <p:sp>
          <p:nvSpPr>
            <p:cNvPr id="25" name="Freeform 25"/>
            <p:cNvSpPr/>
            <p:nvPr/>
          </p:nvSpPr>
          <p:spPr>
            <a:xfrm>
              <a:off x="0" y="0"/>
              <a:ext cx="1698244" cy="461518"/>
            </a:xfrm>
            <a:custGeom>
              <a:avLst/>
              <a:gdLst/>
              <a:ahLst/>
              <a:cxnLst/>
              <a:rect l="l" t="t" r="r" b="b"/>
              <a:pathLst>
                <a:path w="1698244" h="461518">
                  <a:moveTo>
                    <a:pt x="0" y="0"/>
                  </a:moveTo>
                  <a:lnTo>
                    <a:pt x="1698244" y="0"/>
                  </a:lnTo>
                  <a:lnTo>
                    <a:pt x="1698244" y="461518"/>
                  </a:lnTo>
                  <a:lnTo>
                    <a:pt x="0" y="461518"/>
                  </a:lnTo>
                  <a:lnTo>
                    <a:pt x="0" y="0"/>
                  </a:lnTo>
                  <a:close/>
                </a:path>
              </a:pathLst>
            </a:custGeom>
            <a:blipFill>
              <a:blip r:embed="rId14"/>
              <a:stretch>
                <a:fillRect b="-8"/>
              </a:stretch>
            </a:blipFill>
          </p:spPr>
        </p:sp>
      </p:grpSp>
      <p:grpSp>
        <p:nvGrpSpPr>
          <p:cNvPr id="26" name="Group 26"/>
          <p:cNvGrpSpPr/>
          <p:nvPr/>
        </p:nvGrpSpPr>
        <p:grpSpPr>
          <a:xfrm>
            <a:off x="3885872" y="6390399"/>
            <a:ext cx="2893190" cy="1174836"/>
            <a:chOff x="0" y="0"/>
            <a:chExt cx="2318855" cy="941616"/>
          </a:xfrm>
        </p:grpSpPr>
        <p:sp>
          <p:nvSpPr>
            <p:cNvPr id="27" name="Freeform 27"/>
            <p:cNvSpPr/>
            <p:nvPr/>
          </p:nvSpPr>
          <p:spPr>
            <a:xfrm>
              <a:off x="0" y="0"/>
              <a:ext cx="2318893" cy="941578"/>
            </a:xfrm>
            <a:custGeom>
              <a:avLst/>
              <a:gdLst/>
              <a:ahLst/>
              <a:cxnLst/>
              <a:rect l="l" t="t" r="r" b="b"/>
              <a:pathLst>
                <a:path w="2318893" h="941578">
                  <a:moveTo>
                    <a:pt x="0" y="0"/>
                  </a:moveTo>
                  <a:lnTo>
                    <a:pt x="2318893" y="0"/>
                  </a:lnTo>
                  <a:lnTo>
                    <a:pt x="2318893" y="941578"/>
                  </a:lnTo>
                  <a:lnTo>
                    <a:pt x="0" y="941578"/>
                  </a:lnTo>
                  <a:lnTo>
                    <a:pt x="0" y="0"/>
                  </a:lnTo>
                  <a:close/>
                </a:path>
              </a:pathLst>
            </a:custGeom>
            <a:blipFill>
              <a:blip r:embed="rId15"/>
              <a:stretch>
                <a:fillRect r="1" b="-4"/>
              </a:stretch>
            </a:blipFill>
          </p:spPr>
        </p:sp>
      </p:grpSp>
      <p:grpSp>
        <p:nvGrpSpPr>
          <p:cNvPr id="28" name="Group 28"/>
          <p:cNvGrpSpPr/>
          <p:nvPr/>
        </p:nvGrpSpPr>
        <p:grpSpPr>
          <a:xfrm>
            <a:off x="8733119" y="3731026"/>
            <a:ext cx="1140879" cy="1140879"/>
            <a:chOff x="0" y="0"/>
            <a:chExt cx="914400" cy="914400"/>
          </a:xfrm>
        </p:grpSpPr>
        <p:sp>
          <p:nvSpPr>
            <p:cNvPr id="29" name="Freeform 29"/>
            <p:cNvSpPr/>
            <p:nvPr/>
          </p:nvSpPr>
          <p:spPr>
            <a:xfrm>
              <a:off x="0" y="0"/>
              <a:ext cx="914400" cy="914400"/>
            </a:xfrm>
            <a:custGeom>
              <a:avLst/>
              <a:gdLst/>
              <a:ahLst/>
              <a:cxnLst/>
              <a:rect l="l" t="t" r="r" b="b"/>
              <a:pathLst>
                <a:path w="914400" h="914400">
                  <a:moveTo>
                    <a:pt x="0" y="0"/>
                  </a:moveTo>
                  <a:lnTo>
                    <a:pt x="914400" y="0"/>
                  </a:lnTo>
                  <a:lnTo>
                    <a:pt x="914400" y="914400"/>
                  </a:lnTo>
                  <a:lnTo>
                    <a:pt x="0" y="914400"/>
                  </a:lnTo>
                  <a:lnTo>
                    <a:pt x="0" y="0"/>
                  </a:lnTo>
                  <a:close/>
                </a:path>
              </a:pathLst>
            </a:custGeom>
            <a:blipFill>
              <a:blip r:embed="rId16"/>
              <a:stretch>
                <a:fillRect/>
              </a:stretch>
            </a:blipFill>
          </p:spPr>
        </p:sp>
      </p:grpSp>
      <p:grpSp>
        <p:nvGrpSpPr>
          <p:cNvPr id="30" name="Group 30"/>
          <p:cNvGrpSpPr/>
          <p:nvPr/>
        </p:nvGrpSpPr>
        <p:grpSpPr>
          <a:xfrm>
            <a:off x="5690568" y="5342454"/>
            <a:ext cx="1557554" cy="517151"/>
            <a:chOff x="0" y="0"/>
            <a:chExt cx="1248359" cy="414490"/>
          </a:xfrm>
        </p:grpSpPr>
        <p:sp>
          <p:nvSpPr>
            <p:cNvPr id="31" name="Freeform 31"/>
            <p:cNvSpPr/>
            <p:nvPr/>
          </p:nvSpPr>
          <p:spPr>
            <a:xfrm>
              <a:off x="0" y="0"/>
              <a:ext cx="1248410" cy="414528"/>
            </a:xfrm>
            <a:custGeom>
              <a:avLst/>
              <a:gdLst/>
              <a:ahLst/>
              <a:cxnLst/>
              <a:rect l="l" t="t" r="r" b="b"/>
              <a:pathLst>
                <a:path w="1248410" h="414528">
                  <a:moveTo>
                    <a:pt x="0" y="0"/>
                  </a:moveTo>
                  <a:lnTo>
                    <a:pt x="1248410" y="0"/>
                  </a:lnTo>
                  <a:lnTo>
                    <a:pt x="1248410" y="414528"/>
                  </a:lnTo>
                  <a:lnTo>
                    <a:pt x="0" y="414528"/>
                  </a:lnTo>
                  <a:lnTo>
                    <a:pt x="0" y="0"/>
                  </a:lnTo>
                  <a:close/>
                </a:path>
              </a:pathLst>
            </a:custGeom>
            <a:blipFill>
              <a:blip r:embed="rId17"/>
              <a:stretch>
                <a:fillRect r="4" b="9"/>
              </a:stretch>
            </a:blipFill>
          </p:spPr>
        </p:sp>
      </p:grpSp>
      <p:grpSp>
        <p:nvGrpSpPr>
          <p:cNvPr id="32" name="Group 32"/>
          <p:cNvGrpSpPr/>
          <p:nvPr/>
        </p:nvGrpSpPr>
        <p:grpSpPr>
          <a:xfrm>
            <a:off x="10055493" y="5097672"/>
            <a:ext cx="1858619" cy="1040815"/>
            <a:chOff x="0" y="0"/>
            <a:chExt cx="1489659" cy="834200"/>
          </a:xfrm>
        </p:grpSpPr>
        <p:sp>
          <p:nvSpPr>
            <p:cNvPr id="33" name="Freeform 33"/>
            <p:cNvSpPr/>
            <p:nvPr/>
          </p:nvSpPr>
          <p:spPr>
            <a:xfrm>
              <a:off x="0" y="0"/>
              <a:ext cx="1489710" cy="834263"/>
            </a:xfrm>
            <a:custGeom>
              <a:avLst/>
              <a:gdLst/>
              <a:ahLst/>
              <a:cxnLst/>
              <a:rect l="l" t="t" r="r" b="b"/>
              <a:pathLst>
                <a:path w="1489710" h="834263">
                  <a:moveTo>
                    <a:pt x="0" y="0"/>
                  </a:moveTo>
                  <a:lnTo>
                    <a:pt x="1489710" y="0"/>
                  </a:lnTo>
                  <a:lnTo>
                    <a:pt x="1489710" y="834263"/>
                  </a:lnTo>
                  <a:lnTo>
                    <a:pt x="0" y="834263"/>
                  </a:lnTo>
                  <a:lnTo>
                    <a:pt x="0" y="0"/>
                  </a:lnTo>
                  <a:close/>
                </a:path>
              </a:pathLst>
            </a:custGeom>
            <a:blipFill>
              <a:blip r:embed="rId18"/>
              <a:stretch>
                <a:fillRect r="3" b="7"/>
              </a:stretch>
            </a:blipFill>
          </p:spPr>
        </p:sp>
      </p:grpSp>
      <p:grpSp>
        <p:nvGrpSpPr>
          <p:cNvPr id="34" name="Group 34"/>
          <p:cNvGrpSpPr/>
          <p:nvPr/>
        </p:nvGrpSpPr>
        <p:grpSpPr>
          <a:xfrm>
            <a:off x="13059586" y="3730994"/>
            <a:ext cx="1259451" cy="1259451"/>
            <a:chOff x="0" y="0"/>
            <a:chExt cx="1009434" cy="1009434"/>
          </a:xfrm>
        </p:grpSpPr>
        <p:sp>
          <p:nvSpPr>
            <p:cNvPr id="35" name="Freeform 35"/>
            <p:cNvSpPr/>
            <p:nvPr/>
          </p:nvSpPr>
          <p:spPr>
            <a:xfrm>
              <a:off x="0" y="0"/>
              <a:ext cx="1009396" cy="1009396"/>
            </a:xfrm>
            <a:custGeom>
              <a:avLst/>
              <a:gdLst/>
              <a:ahLst/>
              <a:cxnLst/>
              <a:rect l="l" t="t" r="r" b="b"/>
              <a:pathLst>
                <a:path w="1009396" h="1009396">
                  <a:moveTo>
                    <a:pt x="0" y="0"/>
                  </a:moveTo>
                  <a:lnTo>
                    <a:pt x="1009396" y="0"/>
                  </a:lnTo>
                  <a:lnTo>
                    <a:pt x="1009396" y="1009396"/>
                  </a:lnTo>
                  <a:lnTo>
                    <a:pt x="0" y="1009396"/>
                  </a:lnTo>
                  <a:lnTo>
                    <a:pt x="0" y="0"/>
                  </a:lnTo>
                  <a:close/>
                </a:path>
              </a:pathLst>
            </a:custGeom>
            <a:blipFill>
              <a:blip r:embed="rId19"/>
              <a:stretch>
                <a:fillRect r="-3" b="-3"/>
              </a:stretch>
            </a:blipFill>
          </p:spPr>
        </p:sp>
      </p:grpSp>
      <p:grpSp>
        <p:nvGrpSpPr>
          <p:cNvPr id="36" name="Group 36"/>
          <p:cNvGrpSpPr/>
          <p:nvPr/>
        </p:nvGrpSpPr>
        <p:grpSpPr>
          <a:xfrm>
            <a:off x="256830" y="8023948"/>
            <a:ext cx="4077803" cy="580771"/>
            <a:chOff x="0" y="0"/>
            <a:chExt cx="3268307" cy="465480"/>
          </a:xfrm>
        </p:grpSpPr>
        <p:sp>
          <p:nvSpPr>
            <p:cNvPr id="37" name="Freeform 37"/>
            <p:cNvSpPr/>
            <p:nvPr/>
          </p:nvSpPr>
          <p:spPr>
            <a:xfrm>
              <a:off x="0" y="0"/>
              <a:ext cx="3268345" cy="465455"/>
            </a:xfrm>
            <a:custGeom>
              <a:avLst/>
              <a:gdLst/>
              <a:ahLst/>
              <a:cxnLst/>
              <a:rect l="l" t="t" r="r" b="b"/>
              <a:pathLst>
                <a:path w="3268345" h="465455">
                  <a:moveTo>
                    <a:pt x="0" y="0"/>
                  </a:moveTo>
                  <a:lnTo>
                    <a:pt x="3268345" y="0"/>
                  </a:lnTo>
                  <a:lnTo>
                    <a:pt x="3268345" y="465455"/>
                  </a:lnTo>
                  <a:lnTo>
                    <a:pt x="0" y="465455"/>
                  </a:lnTo>
                  <a:lnTo>
                    <a:pt x="0" y="0"/>
                  </a:lnTo>
                  <a:close/>
                </a:path>
              </a:pathLst>
            </a:custGeom>
            <a:blipFill>
              <a:blip r:embed="rId20"/>
              <a:stretch>
                <a:fillRect r="1" b="-5"/>
              </a:stretch>
            </a:blipFill>
          </p:spPr>
        </p:sp>
      </p:grpSp>
      <p:grpSp>
        <p:nvGrpSpPr>
          <p:cNvPr id="38" name="Group 38"/>
          <p:cNvGrpSpPr/>
          <p:nvPr/>
        </p:nvGrpSpPr>
        <p:grpSpPr>
          <a:xfrm>
            <a:off x="4917306" y="8090103"/>
            <a:ext cx="1287308" cy="373321"/>
            <a:chOff x="0" y="0"/>
            <a:chExt cx="1031761" cy="299212"/>
          </a:xfrm>
        </p:grpSpPr>
        <p:sp>
          <p:nvSpPr>
            <p:cNvPr id="39" name="Freeform 39"/>
            <p:cNvSpPr/>
            <p:nvPr/>
          </p:nvSpPr>
          <p:spPr>
            <a:xfrm>
              <a:off x="0" y="0"/>
              <a:ext cx="1031748" cy="299212"/>
            </a:xfrm>
            <a:custGeom>
              <a:avLst/>
              <a:gdLst/>
              <a:ahLst/>
              <a:cxnLst/>
              <a:rect l="l" t="t" r="r" b="b"/>
              <a:pathLst>
                <a:path w="1031748" h="299212">
                  <a:moveTo>
                    <a:pt x="0" y="0"/>
                  </a:moveTo>
                  <a:lnTo>
                    <a:pt x="1031748" y="0"/>
                  </a:lnTo>
                  <a:lnTo>
                    <a:pt x="1031748" y="299212"/>
                  </a:lnTo>
                  <a:lnTo>
                    <a:pt x="0" y="299212"/>
                  </a:lnTo>
                  <a:lnTo>
                    <a:pt x="0" y="0"/>
                  </a:lnTo>
                  <a:close/>
                </a:path>
              </a:pathLst>
            </a:custGeom>
            <a:blipFill>
              <a:blip r:embed="rId21"/>
              <a:stretch>
                <a:fillRect r="-1"/>
              </a:stretch>
            </a:blipFill>
          </p:spPr>
        </p:sp>
      </p:grpSp>
      <p:grpSp>
        <p:nvGrpSpPr>
          <p:cNvPr id="40" name="Group 40"/>
          <p:cNvGrpSpPr/>
          <p:nvPr/>
        </p:nvGrpSpPr>
        <p:grpSpPr>
          <a:xfrm>
            <a:off x="190770" y="5358775"/>
            <a:ext cx="2350417" cy="331822"/>
            <a:chOff x="0" y="0"/>
            <a:chExt cx="1883829" cy="265951"/>
          </a:xfrm>
        </p:grpSpPr>
        <p:sp>
          <p:nvSpPr>
            <p:cNvPr id="41" name="Freeform 41"/>
            <p:cNvSpPr/>
            <p:nvPr/>
          </p:nvSpPr>
          <p:spPr>
            <a:xfrm>
              <a:off x="0" y="0"/>
              <a:ext cx="1883791" cy="265938"/>
            </a:xfrm>
            <a:custGeom>
              <a:avLst/>
              <a:gdLst/>
              <a:ahLst/>
              <a:cxnLst/>
              <a:rect l="l" t="t" r="r" b="b"/>
              <a:pathLst>
                <a:path w="1883791" h="265938">
                  <a:moveTo>
                    <a:pt x="0" y="0"/>
                  </a:moveTo>
                  <a:lnTo>
                    <a:pt x="1883791" y="0"/>
                  </a:lnTo>
                  <a:lnTo>
                    <a:pt x="1883791" y="265938"/>
                  </a:lnTo>
                  <a:lnTo>
                    <a:pt x="0" y="265938"/>
                  </a:lnTo>
                  <a:lnTo>
                    <a:pt x="0" y="0"/>
                  </a:lnTo>
                  <a:close/>
                </a:path>
              </a:pathLst>
            </a:custGeom>
            <a:blipFill>
              <a:blip r:embed="rId22"/>
              <a:stretch>
                <a:fillRect r="-2" b="-4"/>
              </a:stretch>
            </a:blipFill>
          </p:spPr>
        </p:sp>
      </p:grpSp>
      <p:grpSp>
        <p:nvGrpSpPr>
          <p:cNvPr id="42" name="Group 42"/>
          <p:cNvGrpSpPr/>
          <p:nvPr/>
        </p:nvGrpSpPr>
        <p:grpSpPr>
          <a:xfrm>
            <a:off x="6852158" y="8133171"/>
            <a:ext cx="2071472" cy="342454"/>
            <a:chOff x="0" y="0"/>
            <a:chExt cx="1660258" cy="274472"/>
          </a:xfrm>
        </p:grpSpPr>
        <p:sp>
          <p:nvSpPr>
            <p:cNvPr id="43" name="Freeform 43"/>
            <p:cNvSpPr/>
            <p:nvPr/>
          </p:nvSpPr>
          <p:spPr>
            <a:xfrm>
              <a:off x="0" y="0"/>
              <a:ext cx="1660271" cy="274447"/>
            </a:xfrm>
            <a:custGeom>
              <a:avLst/>
              <a:gdLst/>
              <a:ahLst/>
              <a:cxnLst/>
              <a:rect l="l" t="t" r="r" b="b"/>
              <a:pathLst>
                <a:path w="1660271" h="274447">
                  <a:moveTo>
                    <a:pt x="0" y="0"/>
                  </a:moveTo>
                  <a:lnTo>
                    <a:pt x="1660271" y="0"/>
                  </a:lnTo>
                  <a:lnTo>
                    <a:pt x="1660271" y="274447"/>
                  </a:lnTo>
                  <a:lnTo>
                    <a:pt x="0" y="274447"/>
                  </a:lnTo>
                  <a:lnTo>
                    <a:pt x="0" y="0"/>
                  </a:lnTo>
                  <a:close/>
                </a:path>
              </a:pathLst>
            </a:custGeom>
            <a:blipFill>
              <a:blip r:embed="rId23"/>
              <a:stretch>
                <a:fillRect b="-9"/>
              </a:stretch>
            </a:blipFill>
          </p:spPr>
        </p:sp>
      </p:grpSp>
      <p:grpSp>
        <p:nvGrpSpPr>
          <p:cNvPr id="44" name="Group 44"/>
          <p:cNvGrpSpPr/>
          <p:nvPr/>
        </p:nvGrpSpPr>
        <p:grpSpPr>
          <a:xfrm>
            <a:off x="10318101" y="4168981"/>
            <a:ext cx="2452050" cy="421507"/>
            <a:chOff x="0" y="0"/>
            <a:chExt cx="1965287" cy="337833"/>
          </a:xfrm>
        </p:grpSpPr>
        <p:sp>
          <p:nvSpPr>
            <p:cNvPr id="45" name="Freeform 45"/>
            <p:cNvSpPr/>
            <p:nvPr/>
          </p:nvSpPr>
          <p:spPr>
            <a:xfrm>
              <a:off x="0" y="0"/>
              <a:ext cx="1965325" cy="337820"/>
            </a:xfrm>
            <a:custGeom>
              <a:avLst/>
              <a:gdLst/>
              <a:ahLst/>
              <a:cxnLst/>
              <a:rect l="l" t="t" r="r" b="b"/>
              <a:pathLst>
                <a:path w="1965325" h="337820">
                  <a:moveTo>
                    <a:pt x="0" y="0"/>
                  </a:moveTo>
                  <a:lnTo>
                    <a:pt x="1965325" y="0"/>
                  </a:lnTo>
                  <a:lnTo>
                    <a:pt x="1965325" y="337820"/>
                  </a:lnTo>
                  <a:lnTo>
                    <a:pt x="0" y="337820"/>
                  </a:lnTo>
                  <a:lnTo>
                    <a:pt x="0" y="0"/>
                  </a:lnTo>
                  <a:close/>
                </a:path>
              </a:pathLst>
            </a:custGeom>
            <a:blipFill>
              <a:blip r:embed="rId24"/>
              <a:stretch>
                <a:fillRect r="1" b="-3"/>
              </a:stretch>
            </a:blipFill>
          </p:spPr>
        </p:sp>
      </p:grpSp>
      <p:grpSp>
        <p:nvGrpSpPr>
          <p:cNvPr id="46" name="Group 46"/>
          <p:cNvGrpSpPr/>
          <p:nvPr/>
        </p:nvGrpSpPr>
        <p:grpSpPr>
          <a:xfrm>
            <a:off x="1767845" y="2798468"/>
            <a:ext cx="2566550" cy="2566550"/>
            <a:chOff x="0" y="0"/>
            <a:chExt cx="2057057" cy="2057057"/>
          </a:xfrm>
        </p:grpSpPr>
        <p:sp>
          <p:nvSpPr>
            <p:cNvPr id="47" name="Freeform 47"/>
            <p:cNvSpPr/>
            <p:nvPr/>
          </p:nvSpPr>
          <p:spPr>
            <a:xfrm>
              <a:off x="0" y="0"/>
              <a:ext cx="2057019" cy="2057019"/>
            </a:xfrm>
            <a:custGeom>
              <a:avLst/>
              <a:gdLst/>
              <a:ahLst/>
              <a:cxnLst/>
              <a:rect l="l" t="t" r="r" b="b"/>
              <a:pathLst>
                <a:path w="2057019" h="2057019">
                  <a:moveTo>
                    <a:pt x="0" y="0"/>
                  </a:moveTo>
                  <a:lnTo>
                    <a:pt x="2057019" y="0"/>
                  </a:lnTo>
                  <a:lnTo>
                    <a:pt x="2057019" y="2057019"/>
                  </a:lnTo>
                  <a:lnTo>
                    <a:pt x="0" y="2057019"/>
                  </a:lnTo>
                  <a:lnTo>
                    <a:pt x="0" y="0"/>
                  </a:lnTo>
                  <a:close/>
                </a:path>
              </a:pathLst>
            </a:custGeom>
            <a:blipFill>
              <a:blip r:embed="rId25"/>
              <a:stretch>
                <a:fillRect r="-1" b="-1"/>
              </a:stretch>
            </a:blipFill>
          </p:spPr>
        </p:sp>
      </p:grpSp>
      <p:grpSp>
        <p:nvGrpSpPr>
          <p:cNvPr id="48" name="Group 48"/>
          <p:cNvGrpSpPr/>
          <p:nvPr/>
        </p:nvGrpSpPr>
        <p:grpSpPr>
          <a:xfrm>
            <a:off x="4662509" y="3520644"/>
            <a:ext cx="1408922" cy="1408938"/>
            <a:chOff x="0" y="0"/>
            <a:chExt cx="1129233" cy="1129246"/>
          </a:xfrm>
        </p:grpSpPr>
        <p:sp>
          <p:nvSpPr>
            <p:cNvPr id="49" name="Freeform 49"/>
            <p:cNvSpPr/>
            <p:nvPr/>
          </p:nvSpPr>
          <p:spPr>
            <a:xfrm>
              <a:off x="0" y="0"/>
              <a:ext cx="1129284" cy="1129284"/>
            </a:xfrm>
            <a:custGeom>
              <a:avLst/>
              <a:gdLst/>
              <a:ahLst/>
              <a:cxnLst/>
              <a:rect l="l" t="t" r="r" b="b"/>
              <a:pathLst>
                <a:path w="1129284" h="1129284">
                  <a:moveTo>
                    <a:pt x="0" y="0"/>
                  </a:moveTo>
                  <a:lnTo>
                    <a:pt x="1129284" y="0"/>
                  </a:lnTo>
                  <a:lnTo>
                    <a:pt x="1129284" y="1129284"/>
                  </a:lnTo>
                  <a:lnTo>
                    <a:pt x="0" y="1129284"/>
                  </a:lnTo>
                  <a:lnTo>
                    <a:pt x="0" y="0"/>
                  </a:lnTo>
                  <a:close/>
                </a:path>
              </a:pathLst>
            </a:custGeom>
            <a:blipFill>
              <a:blip r:embed="rId26"/>
              <a:stretch>
                <a:fillRect r="3" b="3"/>
              </a:stretch>
            </a:blipFill>
          </p:spPr>
        </p:sp>
      </p:grpSp>
      <p:grpSp>
        <p:nvGrpSpPr>
          <p:cNvPr id="50" name="Group 50"/>
          <p:cNvGrpSpPr/>
          <p:nvPr/>
        </p:nvGrpSpPr>
        <p:grpSpPr>
          <a:xfrm>
            <a:off x="8628760" y="6491605"/>
            <a:ext cx="2088585" cy="1174836"/>
            <a:chOff x="0" y="0"/>
            <a:chExt cx="1673974" cy="941616"/>
          </a:xfrm>
        </p:grpSpPr>
        <p:sp>
          <p:nvSpPr>
            <p:cNvPr id="51" name="Freeform 51"/>
            <p:cNvSpPr/>
            <p:nvPr/>
          </p:nvSpPr>
          <p:spPr>
            <a:xfrm>
              <a:off x="0" y="0"/>
              <a:ext cx="1673987" cy="941578"/>
            </a:xfrm>
            <a:custGeom>
              <a:avLst/>
              <a:gdLst/>
              <a:ahLst/>
              <a:cxnLst/>
              <a:rect l="l" t="t" r="r" b="b"/>
              <a:pathLst>
                <a:path w="1673987" h="941578">
                  <a:moveTo>
                    <a:pt x="0" y="0"/>
                  </a:moveTo>
                  <a:lnTo>
                    <a:pt x="1673987" y="0"/>
                  </a:lnTo>
                  <a:lnTo>
                    <a:pt x="1673987" y="941578"/>
                  </a:lnTo>
                  <a:lnTo>
                    <a:pt x="0" y="941578"/>
                  </a:lnTo>
                  <a:lnTo>
                    <a:pt x="0" y="0"/>
                  </a:lnTo>
                  <a:close/>
                </a:path>
              </a:pathLst>
            </a:custGeom>
            <a:blipFill>
              <a:blip r:embed="rId27"/>
              <a:stretch>
                <a:fillRect b="-4"/>
              </a:stretch>
            </a:blipFill>
          </p:spPr>
        </p:sp>
      </p:grpSp>
      <p:grpSp>
        <p:nvGrpSpPr>
          <p:cNvPr id="52" name="Group 52"/>
          <p:cNvGrpSpPr/>
          <p:nvPr/>
        </p:nvGrpSpPr>
        <p:grpSpPr>
          <a:xfrm>
            <a:off x="9389124" y="7714405"/>
            <a:ext cx="2452050" cy="1124701"/>
            <a:chOff x="0" y="0"/>
            <a:chExt cx="1965287" cy="901433"/>
          </a:xfrm>
        </p:grpSpPr>
        <p:sp>
          <p:nvSpPr>
            <p:cNvPr id="53" name="Freeform 53"/>
            <p:cNvSpPr/>
            <p:nvPr/>
          </p:nvSpPr>
          <p:spPr>
            <a:xfrm>
              <a:off x="0" y="0"/>
              <a:ext cx="1965325" cy="901446"/>
            </a:xfrm>
            <a:custGeom>
              <a:avLst/>
              <a:gdLst/>
              <a:ahLst/>
              <a:cxnLst/>
              <a:rect l="l" t="t" r="r" b="b"/>
              <a:pathLst>
                <a:path w="1965325" h="901446">
                  <a:moveTo>
                    <a:pt x="0" y="0"/>
                  </a:moveTo>
                  <a:lnTo>
                    <a:pt x="1965325" y="0"/>
                  </a:lnTo>
                  <a:lnTo>
                    <a:pt x="1965325" y="901446"/>
                  </a:lnTo>
                  <a:lnTo>
                    <a:pt x="0" y="901446"/>
                  </a:lnTo>
                  <a:lnTo>
                    <a:pt x="0" y="0"/>
                  </a:lnTo>
                  <a:close/>
                </a:path>
              </a:pathLst>
            </a:custGeom>
            <a:blipFill>
              <a:blip r:embed="rId28"/>
              <a:stretch>
                <a:fillRect r="1" b="1"/>
              </a:stretch>
            </a:blipFill>
          </p:spPr>
        </p:sp>
      </p:grpSp>
      <p:grpSp>
        <p:nvGrpSpPr>
          <p:cNvPr id="54" name="Group 54"/>
          <p:cNvGrpSpPr/>
          <p:nvPr/>
        </p:nvGrpSpPr>
        <p:grpSpPr>
          <a:xfrm>
            <a:off x="12936846" y="6743501"/>
            <a:ext cx="1001169" cy="749890"/>
            <a:chOff x="0" y="0"/>
            <a:chExt cx="802424" cy="601028"/>
          </a:xfrm>
        </p:grpSpPr>
        <p:sp>
          <p:nvSpPr>
            <p:cNvPr id="55" name="Freeform 55"/>
            <p:cNvSpPr/>
            <p:nvPr/>
          </p:nvSpPr>
          <p:spPr>
            <a:xfrm>
              <a:off x="0" y="0"/>
              <a:ext cx="802386" cy="601091"/>
            </a:xfrm>
            <a:custGeom>
              <a:avLst/>
              <a:gdLst/>
              <a:ahLst/>
              <a:cxnLst/>
              <a:rect l="l" t="t" r="r" b="b"/>
              <a:pathLst>
                <a:path w="802386" h="601091">
                  <a:moveTo>
                    <a:pt x="0" y="0"/>
                  </a:moveTo>
                  <a:lnTo>
                    <a:pt x="802386" y="0"/>
                  </a:lnTo>
                  <a:lnTo>
                    <a:pt x="802386" y="601091"/>
                  </a:lnTo>
                  <a:lnTo>
                    <a:pt x="0" y="601091"/>
                  </a:lnTo>
                  <a:lnTo>
                    <a:pt x="0" y="0"/>
                  </a:lnTo>
                  <a:close/>
                </a:path>
              </a:pathLst>
            </a:custGeom>
            <a:blipFill>
              <a:blip r:embed="rId29"/>
              <a:stretch>
                <a:fillRect r="-4" b="10"/>
              </a:stretch>
            </a:blipFill>
          </p:spPr>
        </p:sp>
      </p:grpSp>
      <p:grpSp>
        <p:nvGrpSpPr>
          <p:cNvPr id="56" name="Group 56"/>
          <p:cNvGrpSpPr/>
          <p:nvPr/>
        </p:nvGrpSpPr>
        <p:grpSpPr>
          <a:xfrm>
            <a:off x="7847670" y="4882600"/>
            <a:ext cx="1825407" cy="1325195"/>
            <a:chOff x="0" y="0"/>
            <a:chExt cx="1463040" cy="1062126"/>
          </a:xfrm>
        </p:grpSpPr>
        <p:sp>
          <p:nvSpPr>
            <p:cNvPr id="57" name="Freeform 57"/>
            <p:cNvSpPr/>
            <p:nvPr/>
          </p:nvSpPr>
          <p:spPr>
            <a:xfrm>
              <a:off x="0" y="0"/>
              <a:ext cx="1463040" cy="1062101"/>
            </a:xfrm>
            <a:custGeom>
              <a:avLst/>
              <a:gdLst/>
              <a:ahLst/>
              <a:cxnLst/>
              <a:rect l="l" t="t" r="r" b="b"/>
              <a:pathLst>
                <a:path w="1463040" h="1062101">
                  <a:moveTo>
                    <a:pt x="0" y="0"/>
                  </a:moveTo>
                  <a:lnTo>
                    <a:pt x="1463040" y="0"/>
                  </a:lnTo>
                  <a:lnTo>
                    <a:pt x="1463040" y="1062101"/>
                  </a:lnTo>
                  <a:lnTo>
                    <a:pt x="0" y="1062101"/>
                  </a:lnTo>
                  <a:lnTo>
                    <a:pt x="0" y="0"/>
                  </a:lnTo>
                  <a:close/>
                </a:path>
              </a:pathLst>
            </a:custGeom>
            <a:blipFill>
              <a:blip r:embed="rId30"/>
              <a:stretch>
                <a:fillRect b="-2"/>
              </a:stretch>
            </a:blipFill>
          </p:spPr>
        </p:sp>
      </p:gr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TextBox 11"/>
          <p:cNvSpPr txBox="1"/>
          <p:nvPr/>
        </p:nvSpPr>
        <p:spPr>
          <a:xfrm>
            <a:off x="654510" y="3093638"/>
            <a:ext cx="13321978" cy="4760595"/>
          </a:xfrm>
          <a:prstGeom prst="rect">
            <a:avLst/>
          </a:prstGeom>
        </p:spPr>
        <p:txBody>
          <a:bodyPr lIns="0" tIns="0" rIns="0" bIns="0" rtlCol="0" anchor="t">
            <a:spAutoFit/>
          </a:bodyPr>
          <a:lstStyle/>
          <a:p>
            <a:pPr algn="l">
              <a:lnSpc>
                <a:spcPts val="3780"/>
              </a:lnSpc>
            </a:pPr>
            <a:r>
              <a:rPr lang="en-US" sz="2700" spc="27">
                <a:solidFill>
                  <a:srgbClr val="000000"/>
                </a:solidFill>
                <a:latin typeface="Arial"/>
                <a:ea typeface="Arial"/>
                <a:cs typeface="Arial"/>
                <a:sym typeface="Arial"/>
              </a:rPr>
              <a:t>Plagiarism is a serious offence in the academic world. It constitutes academic theft – the offender has ‘stolen’ some intellectual property and presented it as his or her own. Plagiarism speaks to a person’s integrity and honesty, stifles creativity and originality, and defeats the fundamental purpose of education.</a:t>
            </a:r>
          </a:p>
          <a:p>
            <a:pPr algn="l">
              <a:lnSpc>
                <a:spcPts val="3780"/>
              </a:lnSpc>
            </a:pPr>
            <a:endParaRPr lang="en-US" sz="2700" spc="27">
              <a:solidFill>
                <a:srgbClr val="000000"/>
              </a:solidFill>
              <a:latin typeface="Arial"/>
              <a:ea typeface="Arial"/>
              <a:cs typeface="Arial"/>
              <a:sym typeface="Arial"/>
            </a:endParaRPr>
          </a:p>
          <a:p>
            <a:pPr algn="l">
              <a:lnSpc>
                <a:spcPts val="3780"/>
              </a:lnSpc>
            </a:pPr>
            <a:r>
              <a:rPr lang="en-US" sz="2700" spc="27">
                <a:solidFill>
                  <a:srgbClr val="000000"/>
                </a:solidFill>
                <a:latin typeface="Arial"/>
                <a:ea typeface="Arial"/>
                <a:cs typeface="Arial"/>
                <a:sym typeface="Arial"/>
              </a:rPr>
              <a:t>In this University, plagiarism is a disciplinary offence. Any student who commits the offence may face disciplinary action. It is the responsibility of all students at all levels to familiarize themselves with proper academic practice of writing, citation and referencing. For detailed information about plagiarism, please visit the website at https://tl.hku.hk/plagiarism/.</a:t>
            </a:r>
          </a:p>
        </p:txBody>
      </p:sp>
      <p:grpSp>
        <p:nvGrpSpPr>
          <p:cNvPr id="12" name="Group 12"/>
          <p:cNvGrpSpPr/>
          <p:nvPr/>
        </p:nvGrpSpPr>
        <p:grpSpPr>
          <a:xfrm>
            <a:off x="654510" y="2291769"/>
            <a:ext cx="3157914" cy="575615"/>
            <a:chOff x="0" y="0"/>
            <a:chExt cx="831714" cy="151602"/>
          </a:xfrm>
        </p:grpSpPr>
        <p:sp>
          <p:nvSpPr>
            <p:cNvPr id="13" name="Freeform 13"/>
            <p:cNvSpPr/>
            <p:nvPr/>
          </p:nvSpPr>
          <p:spPr>
            <a:xfrm>
              <a:off x="0" y="0"/>
              <a:ext cx="831714" cy="151602"/>
            </a:xfrm>
            <a:custGeom>
              <a:avLst/>
              <a:gdLst/>
              <a:ahLst/>
              <a:cxnLst/>
              <a:rect l="l" t="t" r="r" b="b"/>
              <a:pathLst>
                <a:path w="831714" h="151602">
                  <a:moveTo>
                    <a:pt x="0" y="0"/>
                  </a:moveTo>
                  <a:lnTo>
                    <a:pt x="831714" y="0"/>
                  </a:lnTo>
                  <a:lnTo>
                    <a:pt x="831714" y="151602"/>
                  </a:lnTo>
                  <a:lnTo>
                    <a:pt x="0" y="151602"/>
                  </a:lnTo>
                  <a:close/>
                </a:path>
              </a:pathLst>
            </a:custGeom>
            <a:solidFill>
              <a:srgbClr val="085AFF"/>
            </a:solidFill>
          </p:spPr>
        </p:sp>
        <p:sp>
          <p:nvSpPr>
            <p:cNvPr id="14" name="TextBox 14"/>
            <p:cNvSpPr txBox="1"/>
            <p:nvPr/>
          </p:nvSpPr>
          <p:spPr>
            <a:xfrm>
              <a:off x="0" y="-47625"/>
              <a:ext cx="831714" cy="199227"/>
            </a:xfrm>
            <a:prstGeom prst="rect">
              <a:avLst/>
            </a:prstGeom>
          </p:spPr>
          <p:txBody>
            <a:bodyPr lIns="50800" tIns="50800" rIns="50800" bIns="50800" rtlCol="0" anchor="ctr"/>
            <a:lstStyle/>
            <a:p>
              <a:pPr algn="ctr">
                <a:lnSpc>
                  <a:spcPts val="3498"/>
                </a:lnSpc>
              </a:pPr>
              <a:endParaRPr/>
            </a:p>
          </p:txBody>
        </p:sp>
      </p:grpSp>
      <p:sp>
        <p:nvSpPr>
          <p:cNvPr id="15" name="TextBox 15"/>
          <p:cNvSpPr txBox="1"/>
          <p:nvPr/>
        </p:nvSpPr>
        <p:spPr>
          <a:xfrm>
            <a:off x="898432" y="2343357"/>
            <a:ext cx="2727127" cy="415290"/>
          </a:xfrm>
          <a:prstGeom prst="rect">
            <a:avLst/>
          </a:prstGeom>
        </p:spPr>
        <p:txBody>
          <a:bodyPr lIns="0" tIns="0" rIns="0" bIns="0" rtlCol="0" anchor="t">
            <a:spAutoFit/>
          </a:bodyPr>
          <a:lstStyle/>
          <a:p>
            <a:pPr algn="l">
              <a:lnSpc>
                <a:spcPts val="3359"/>
              </a:lnSpc>
            </a:pPr>
            <a:r>
              <a:rPr lang="en-US" sz="2400" b="1">
                <a:solidFill>
                  <a:srgbClr val="FFFFFF"/>
                </a:solidFill>
                <a:latin typeface="Arial Bold"/>
                <a:ea typeface="Arial Bold"/>
                <a:cs typeface="Arial Bold"/>
                <a:sym typeface="Arial Bold"/>
              </a:rPr>
              <a:t>Academic Integrity</a:t>
            </a:r>
          </a:p>
        </p:txBody>
      </p:sp>
      <p:grpSp>
        <p:nvGrpSpPr>
          <p:cNvPr id="16" name="Group 16"/>
          <p:cNvGrpSpPr/>
          <p:nvPr/>
        </p:nvGrpSpPr>
        <p:grpSpPr>
          <a:xfrm>
            <a:off x="6708618" y="207402"/>
            <a:ext cx="7524695" cy="655733"/>
            <a:chOff x="0" y="0"/>
            <a:chExt cx="1981813" cy="172703"/>
          </a:xfrm>
        </p:grpSpPr>
        <p:sp>
          <p:nvSpPr>
            <p:cNvPr id="17" name="Freeform 17"/>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8" name="TextBox 18"/>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9" name="Group 19"/>
          <p:cNvGrpSpPr/>
          <p:nvPr/>
        </p:nvGrpSpPr>
        <p:grpSpPr>
          <a:xfrm>
            <a:off x="3635343" y="250887"/>
            <a:ext cx="10329281" cy="569547"/>
            <a:chOff x="0" y="0"/>
            <a:chExt cx="13772375" cy="759396"/>
          </a:xfrm>
        </p:grpSpPr>
        <p:sp>
          <p:nvSpPr>
            <p:cNvPr id="20" name="Freeform 20"/>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21" name="TextBox 21"/>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TextBox 11"/>
          <p:cNvSpPr txBox="1"/>
          <p:nvPr/>
        </p:nvSpPr>
        <p:spPr>
          <a:xfrm>
            <a:off x="654510" y="3093638"/>
            <a:ext cx="13321978" cy="4760595"/>
          </a:xfrm>
          <a:prstGeom prst="rect">
            <a:avLst/>
          </a:prstGeom>
        </p:spPr>
        <p:txBody>
          <a:bodyPr lIns="0" tIns="0" rIns="0" bIns="0" rtlCol="0" anchor="t">
            <a:spAutoFit/>
          </a:bodyPr>
          <a:lstStyle/>
          <a:p>
            <a:pPr algn="l">
              <a:lnSpc>
                <a:spcPts val="3780"/>
              </a:lnSpc>
            </a:pPr>
            <a:r>
              <a:rPr lang="en-US" sz="2700" spc="27">
                <a:solidFill>
                  <a:srgbClr val="000000"/>
                </a:solidFill>
                <a:latin typeface="Arial"/>
                <a:ea typeface="Arial"/>
                <a:cs typeface="Arial"/>
                <a:sym typeface="Arial"/>
              </a:rPr>
              <a:t>Unless otherwise permitted by the Board of Studies, students will be recommended for discontinuation of their studies if:</a:t>
            </a:r>
          </a:p>
          <a:p>
            <a:pPr algn="l">
              <a:lnSpc>
                <a:spcPts val="3780"/>
              </a:lnSpc>
            </a:pPr>
            <a:endParaRPr lang="en-US" sz="2700" spc="27">
              <a:solidFill>
                <a:srgbClr val="000000"/>
              </a:solidFill>
              <a:latin typeface="Arial"/>
              <a:ea typeface="Arial"/>
              <a:cs typeface="Arial"/>
              <a:sym typeface="Arial"/>
            </a:endParaRPr>
          </a:p>
          <a:p>
            <a:pPr marL="582932" lvl="1" indent="-291466" algn="l">
              <a:lnSpc>
                <a:spcPts val="3780"/>
              </a:lnSpc>
              <a:buFont typeface="Arial"/>
              <a:buChar char="•"/>
            </a:pPr>
            <a:r>
              <a:rPr lang="en-US" sz="2700" spc="27">
                <a:solidFill>
                  <a:srgbClr val="000000"/>
                </a:solidFill>
                <a:latin typeface="Arial"/>
                <a:ea typeface="Arial"/>
                <a:cs typeface="Arial"/>
                <a:sym typeface="Arial"/>
              </a:rPr>
              <a:t>They fail to complete successfully 36 or more credits in two consecutive semesters (not including the summer semester), except where they are not required to take such a number of credits in the two given semesters; or</a:t>
            </a:r>
          </a:p>
          <a:p>
            <a:pPr marL="582932" lvl="1" indent="-291466" algn="l">
              <a:lnSpc>
                <a:spcPts val="3780"/>
              </a:lnSpc>
              <a:buFont typeface="Arial"/>
              <a:buChar char="•"/>
            </a:pPr>
            <a:r>
              <a:rPr lang="en-US" sz="2700" spc="27">
                <a:solidFill>
                  <a:srgbClr val="000000"/>
                </a:solidFill>
                <a:latin typeface="Arial"/>
                <a:ea typeface="Arial"/>
                <a:cs typeface="Arial"/>
                <a:sym typeface="Arial"/>
              </a:rPr>
              <a:t>They fail to achieve an average Semester GPA of 1.0 or higher for two consecutive semesters (not including the summer semester); or</a:t>
            </a:r>
          </a:p>
          <a:p>
            <a:pPr marL="582932" lvl="1" indent="-291466" algn="l">
              <a:lnSpc>
                <a:spcPts val="3780"/>
              </a:lnSpc>
              <a:buFont typeface="Arial"/>
              <a:buChar char="•"/>
            </a:pPr>
            <a:r>
              <a:rPr lang="en-US" sz="2700" spc="27">
                <a:solidFill>
                  <a:srgbClr val="000000"/>
                </a:solidFill>
                <a:latin typeface="Arial"/>
                <a:ea typeface="Arial"/>
                <a:cs typeface="Arial"/>
                <a:sym typeface="Arial"/>
              </a:rPr>
              <a:t>They have exceeded the maximum period of registration specified in the Regulations for the Degree of BEng(AI&amp;DataSc)/BEng(CompSc).</a:t>
            </a:r>
          </a:p>
        </p:txBody>
      </p:sp>
      <p:grpSp>
        <p:nvGrpSpPr>
          <p:cNvPr id="12" name="Group 12"/>
          <p:cNvGrpSpPr/>
          <p:nvPr/>
        </p:nvGrpSpPr>
        <p:grpSpPr>
          <a:xfrm>
            <a:off x="654510" y="2291769"/>
            <a:ext cx="5260722" cy="575615"/>
            <a:chOff x="0" y="0"/>
            <a:chExt cx="1385540" cy="151602"/>
          </a:xfrm>
        </p:grpSpPr>
        <p:sp>
          <p:nvSpPr>
            <p:cNvPr id="13" name="Freeform 13"/>
            <p:cNvSpPr/>
            <p:nvPr/>
          </p:nvSpPr>
          <p:spPr>
            <a:xfrm>
              <a:off x="0" y="0"/>
              <a:ext cx="1385540" cy="151602"/>
            </a:xfrm>
            <a:custGeom>
              <a:avLst/>
              <a:gdLst/>
              <a:ahLst/>
              <a:cxnLst/>
              <a:rect l="l" t="t" r="r" b="b"/>
              <a:pathLst>
                <a:path w="1385540" h="151602">
                  <a:moveTo>
                    <a:pt x="0" y="0"/>
                  </a:moveTo>
                  <a:lnTo>
                    <a:pt x="1385540" y="0"/>
                  </a:lnTo>
                  <a:lnTo>
                    <a:pt x="1385540" y="151602"/>
                  </a:lnTo>
                  <a:lnTo>
                    <a:pt x="0" y="151602"/>
                  </a:lnTo>
                  <a:close/>
                </a:path>
              </a:pathLst>
            </a:custGeom>
            <a:solidFill>
              <a:srgbClr val="085AFF"/>
            </a:solidFill>
          </p:spPr>
        </p:sp>
        <p:sp>
          <p:nvSpPr>
            <p:cNvPr id="14" name="TextBox 14"/>
            <p:cNvSpPr txBox="1"/>
            <p:nvPr/>
          </p:nvSpPr>
          <p:spPr>
            <a:xfrm>
              <a:off x="0" y="-47625"/>
              <a:ext cx="1385540" cy="199227"/>
            </a:xfrm>
            <a:prstGeom prst="rect">
              <a:avLst/>
            </a:prstGeom>
          </p:spPr>
          <p:txBody>
            <a:bodyPr lIns="50800" tIns="50800" rIns="50800" bIns="50800" rtlCol="0" anchor="ctr"/>
            <a:lstStyle/>
            <a:p>
              <a:pPr algn="ctr">
                <a:lnSpc>
                  <a:spcPts val="3498"/>
                </a:lnSpc>
              </a:pPr>
              <a:endParaRPr/>
            </a:p>
          </p:txBody>
        </p:sp>
      </p:grpSp>
      <p:sp>
        <p:nvSpPr>
          <p:cNvPr id="15" name="TextBox 15"/>
          <p:cNvSpPr txBox="1"/>
          <p:nvPr/>
        </p:nvSpPr>
        <p:spPr>
          <a:xfrm>
            <a:off x="898432" y="2343357"/>
            <a:ext cx="4792563" cy="415290"/>
          </a:xfrm>
          <a:prstGeom prst="rect">
            <a:avLst/>
          </a:prstGeom>
        </p:spPr>
        <p:txBody>
          <a:bodyPr lIns="0" tIns="0" rIns="0" bIns="0" rtlCol="0" anchor="t">
            <a:spAutoFit/>
          </a:bodyPr>
          <a:lstStyle/>
          <a:p>
            <a:pPr algn="l">
              <a:lnSpc>
                <a:spcPts val="3359"/>
              </a:lnSpc>
            </a:pPr>
            <a:r>
              <a:rPr lang="en-US" sz="2400" b="1">
                <a:solidFill>
                  <a:srgbClr val="FFFFFF"/>
                </a:solidFill>
                <a:latin typeface="Arial Bold"/>
                <a:ea typeface="Arial Bold"/>
                <a:cs typeface="Arial Bold"/>
                <a:sym typeface="Arial Bold"/>
              </a:rPr>
              <a:t>Progression and Discontinuation</a:t>
            </a:r>
          </a:p>
        </p:txBody>
      </p:sp>
      <p:grpSp>
        <p:nvGrpSpPr>
          <p:cNvPr id="16" name="Group 16"/>
          <p:cNvGrpSpPr/>
          <p:nvPr/>
        </p:nvGrpSpPr>
        <p:grpSpPr>
          <a:xfrm>
            <a:off x="6708618" y="207402"/>
            <a:ext cx="7524695" cy="655733"/>
            <a:chOff x="0" y="0"/>
            <a:chExt cx="1981813" cy="172703"/>
          </a:xfrm>
        </p:grpSpPr>
        <p:sp>
          <p:nvSpPr>
            <p:cNvPr id="17" name="Freeform 17"/>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8" name="TextBox 18"/>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9" name="Group 19"/>
          <p:cNvGrpSpPr/>
          <p:nvPr/>
        </p:nvGrpSpPr>
        <p:grpSpPr>
          <a:xfrm>
            <a:off x="3635343" y="250887"/>
            <a:ext cx="10329281" cy="569547"/>
            <a:chOff x="0" y="0"/>
            <a:chExt cx="13772375" cy="759396"/>
          </a:xfrm>
        </p:grpSpPr>
        <p:sp>
          <p:nvSpPr>
            <p:cNvPr id="20" name="Freeform 20"/>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21" name="TextBox 21"/>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TextBox 11"/>
          <p:cNvSpPr txBox="1"/>
          <p:nvPr/>
        </p:nvSpPr>
        <p:spPr>
          <a:xfrm>
            <a:off x="654510" y="3093638"/>
            <a:ext cx="13321978" cy="2855595"/>
          </a:xfrm>
          <a:prstGeom prst="rect">
            <a:avLst/>
          </a:prstGeom>
        </p:spPr>
        <p:txBody>
          <a:bodyPr lIns="0" tIns="0" rIns="0" bIns="0" rtlCol="0" anchor="t">
            <a:spAutoFit/>
          </a:bodyPr>
          <a:lstStyle/>
          <a:p>
            <a:pPr marL="582932" lvl="1" indent="-291466" algn="l">
              <a:lnSpc>
                <a:spcPts val="3780"/>
              </a:lnSpc>
              <a:buFont typeface="Arial"/>
              <a:buChar char="•"/>
            </a:pPr>
            <a:r>
              <a:rPr lang="en-US" sz="2700" spc="27">
                <a:solidFill>
                  <a:srgbClr val="000000"/>
                </a:solidFill>
                <a:latin typeface="Arial"/>
                <a:ea typeface="Arial"/>
                <a:cs typeface="Arial"/>
                <a:sym typeface="Arial"/>
              </a:rPr>
              <a:t>The University upholds the highest standards of academic integrity</a:t>
            </a:r>
          </a:p>
          <a:p>
            <a:pPr marL="582932" lvl="1" indent="-291466" algn="l">
              <a:lnSpc>
                <a:spcPts val="3780"/>
              </a:lnSpc>
              <a:buFont typeface="Arial"/>
              <a:buChar char="•"/>
            </a:pPr>
            <a:r>
              <a:rPr lang="en-US" sz="2700" spc="27">
                <a:solidFill>
                  <a:srgbClr val="000000"/>
                </a:solidFill>
                <a:latin typeface="Arial"/>
                <a:ea typeface="Arial"/>
                <a:cs typeface="Arial"/>
                <a:sym typeface="Arial"/>
              </a:rPr>
              <a:t>Apart from plagiarism, cheating or misconduct by the student will be considered by the Disciplinary Committee</a:t>
            </a:r>
          </a:p>
          <a:p>
            <a:pPr marL="582932" lvl="1" indent="-291466" algn="l">
              <a:lnSpc>
                <a:spcPts val="3780"/>
              </a:lnSpc>
              <a:buFont typeface="Arial"/>
              <a:buChar char="•"/>
            </a:pPr>
            <a:r>
              <a:rPr lang="en-US" sz="2700" spc="27">
                <a:solidFill>
                  <a:srgbClr val="000000"/>
                </a:solidFill>
                <a:latin typeface="Arial"/>
                <a:ea typeface="Arial"/>
                <a:cs typeface="Arial"/>
                <a:sym typeface="Arial"/>
              </a:rPr>
              <a:t>The Committee will decide the penalty on each case, ranging from reprimand, suspension of studies or even expulsion from the University depending on the seriousness of the offence</a:t>
            </a:r>
          </a:p>
        </p:txBody>
      </p:sp>
      <p:grpSp>
        <p:nvGrpSpPr>
          <p:cNvPr id="12" name="Group 12"/>
          <p:cNvGrpSpPr/>
          <p:nvPr/>
        </p:nvGrpSpPr>
        <p:grpSpPr>
          <a:xfrm>
            <a:off x="654510" y="2291769"/>
            <a:ext cx="2241090" cy="575615"/>
            <a:chOff x="0" y="0"/>
            <a:chExt cx="895464" cy="151602"/>
          </a:xfrm>
        </p:grpSpPr>
        <p:sp>
          <p:nvSpPr>
            <p:cNvPr id="13" name="Freeform 13"/>
            <p:cNvSpPr/>
            <p:nvPr/>
          </p:nvSpPr>
          <p:spPr>
            <a:xfrm>
              <a:off x="0" y="0"/>
              <a:ext cx="895464" cy="151602"/>
            </a:xfrm>
            <a:custGeom>
              <a:avLst/>
              <a:gdLst/>
              <a:ahLst/>
              <a:cxnLst/>
              <a:rect l="l" t="t" r="r" b="b"/>
              <a:pathLst>
                <a:path w="895464" h="151602">
                  <a:moveTo>
                    <a:pt x="0" y="0"/>
                  </a:moveTo>
                  <a:lnTo>
                    <a:pt x="895464" y="0"/>
                  </a:lnTo>
                  <a:lnTo>
                    <a:pt x="895464" y="151602"/>
                  </a:lnTo>
                  <a:lnTo>
                    <a:pt x="0" y="151602"/>
                  </a:lnTo>
                  <a:close/>
                </a:path>
              </a:pathLst>
            </a:custGeom>
            <a:solidFill>
              <a:srgbClr val="085AFF"/>
            </a:solidFill>
          </p:spPr>
        </p:sp>
        <p:sp>
          <p:nvSpPr>
            <p:cNvPr id="14" name="TextBox 14"/>
            <p:cNvSpPr txBox="1"/>
            <p:nvPr/>
          </p:nvSpPr>
          <p:spPr>
            <a:xfrm>
              <a:off x="0" y="-47625"/>
              <a:ext cx="895464" cy="199227"/>
            </a:xfrm>
            <a:prstGeom prst="rect">
              <a:avLst/>
            </a:prstGeom>
          </p:spPr>
          <p:txBody>
            <a:bodyPr lIns="50800" tIns="50800" rIns="50800" bIns="50800" rtlCol="0" anchor="ctr"/>
            <a:lstStyle/>
            <a:p>
              <a:pPr algn="ctr">
                <a:lnSpc>
                  <a:spcPts val="3498"/>
                </a:lnSpc>
              </a:pPr>
              <a:endParaRPr/>
            </a:p>
          </p:txBody>
        </p:sp>
      </p:grpSp>
      <p:sp>
        <p:nvSpPr>
          <p:cNvPr id="15" name="TextBox 15"/>
          <p:cNvSpPr txBox="1"/>
          <p:nvPr/>
        </p:nvSpPr>
        <p:spPr>
          <a:xfrm>
            <a:off x="898432" y="2343357"/>
            <a:ext cx="2896642" cy="415290"/>
          </a:xfrm>
          <a:prstGeom prst="rect">
            <a:avLst/>
          </a:prstGeom>
        </p:spPr>
        <p:txBody>
          <a:bodyPr lIns="0" tIns="0" rIns="0" bIns="0" rtlCol="0" anchor="t">
            <a:spAutoFit/>
          </a:bodyPr>
          <a:lstStyle/>
          <a:p>
            <a:pPr algn="l">
              <a:lnSpc>
                <a:spcPts val="3359"/>
              </a:lnSpc>
            </a:pPr>
            <a:r>
              <a:rPr lang="en-US" sz="2400" b="1">
                <a:solidFill>
                  <a:srgbClr val="FFFFFF"/>
                </a:solidFill>
                <a:latin typeface="Arial Bold"/>
                <a:ea typeface="Arial Bold"/>
                <a:cs typeface="Arial Bold"/>
                <a:sym typeface="Arial Bold"/>
              </a:rPr>
              <a:t>Disciplinary Matters</a:t>
            </a:r>
          </a:p>
        </p:txBody>
      </p:sp>
      <p:grpSp>
        <p:nvGrpSpPr>
          <p:cNvPr id="16" name="Group 16"/>
          <p:cNvGrpSpPr/>
          <p:nvPr/>
        </p:nvGrpSpPr>
        <p:grpSpPr>
          <a:xfrm>
            <a:off x="6708618" y="207402"/>
            <a:ext cx="7524695" cy="655733"/>
            <a:chOff x="0" y="0"/>
            <a:chExt cx="1981813" cy="172703"/>
          </a:xfrm>
        </p:grpSpPr>
        <p:sp>
          <p:nvSpPr>
            <p:cNvPr id="17" name="Freeform 17"/>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8" name="TextBox 18"/>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9" name="Group 19"/>
          <p:cNvGrpSpPr/>
          <p:nvPr/>
        </p:nvGrpSpPr>
        <p:grpSpPr>
          <a:xfrm>
            <a:off x="3635343" y="250887"/>
            <a:ext cx="10329281" cy="569547"/>
            <a:chOff x="0" y="0"/>
            <a:chExt cx="13772375" cy="759396"/>
          </a:xfrm>
        </p:grpSpPr>
        <p:sp>
          <p:nvSpPr>
            <p:cNvPr id="20" name="Freeform 20"/>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21" name="TextBox 21"/>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TextBox 11"/>
          <p:cNvSpPr txBox="1"/>
          <p:nvPr/>
        </p:nvSpPr>
        <p:spPr>
          <a:xfrm>
            <a:off x="654510" y="3093638"/>
            <a:ext cx="13321978" cy="950595"/>
          </a:xfrm>
          <a:prstGeom prst="rect">
            <a:avLst/>
          </a:prstGeom>
        </p:spPr>
        <p:txBody>
          <a:bodyPr lIns="0" tIns="0" rIns="0" bIns="0" rtlCol="0" anchor="t">
            <a:spAutoFit/>
          </a:bodyPr>
          <a:lstStyle/>
          <a:p>
            <a:pPr algn="l">
              <a:lnSpc>
                <a:spcPts val="3780"/>
              </a:lnSpc>
            </a:pPr>
            <a:r>
              <a:rPr lang="en-US" sz="2700" spc="27">
                <a:solidFill>
                  <a:srgbClr val="000000"/>
                </a:solidFill>
                <a:latin typeface="Arial"/>
                <a:ea typeface="Arial"/>
                <a:cs typeface="Arial"/>
                <a:sym typeface="Arial"/>
              </a:rPr>
              <a:t>Please refer to the Regulation and Syllabuse posted on the Division website at https://www.csai.cds.hku.hk/</a:t>
            </a:r>
          </a:p>
        </p:txBody>
      </p:sp>
      <p:grpSp>
        <p:nvGrpSpPr>
          <p:cNvPr id="12" name="Group 12"/>
          <p:cNvGrpSpPr/>
          <p:nvPr/>
        </p:nvGrpSpPr>
        <p:grpSpPr>
          <a:xfrm>
            <a:off x="654510" y="2291769"/>
            <a:ext cx="7045840" cy="575615"/>
            <a:chOff x="0" y="0"/>
            <a:chExt cx="1855694" cy="151602"/>
          </a:xfrm>
        </p:grpSpPr>
        <p:sp>
          <p:nvSpPr>
            <p:cNvPr id="13" name="Freeform 13"/>
            <p:cNvSpPr/>
            <p:nvPr/>
          </p:nvSpPr>
          <p:spPr>
            <a:xfrm>
              <a:off x="0" y="0"/>
              <a:ext cx="1855694" cy="151602"/>
            </a:xfrm>
            <a:custGeom>
              <a:avLst/>
              <a:gdLst/>
              <a:ahLst/>
              <a:cxnLst/>
              <a:rect l="l" t="t" r="r" b="b"/>
              <a:pathLst>
                <a:path w="1855694" h="151602">
                  <a:moveTo>
                    <a:pt x="0" y="0"/>
                  </a:moveTo>
                  <a:lnTo>
                    <a:pt x="1855694" y="0"/>
                  </a:lnTo>
                  <a:lnTo>
                    <a:pt x="1855694" y="151602"/>
                  </a:lnTo>
                  <a:lnTo>
                    <a:pt x="0" y="151602"/>
                  </a:lnTo>
                  <a:close/>
                </a:path>
              </a:pathLst>
            </a:custGeom>
            <a:solidFill>
              <a:srgbClr val="085AFF"/>
            </a:solidFill>
          </p:spPr>
        </p:sp>
        <p:sp>
          <p:nvSpPr>
            <p:cNvPr id="14" name="TextBox 14"/>
            <p:cNvSpPr txBox="1"/>
            <p:nvPr/>
          </p:nvSpPr>
          <p:spPr>
            <a:xfrm>
              <a:off x="0" y="-47625"/>
              <a:ext cx="1855694" cy="199227"/>
            </a:xfrm>
            <a:prstGeom prst="rect">
              <a:avLst/>
            </a:prstGeom>
          </p:spPr>
          <p:txBody>
            <a:bodyPr lIns="50800" tIns="50800" rIns="50800" bIns="50800" rtlCol="0" anchor="ctr"/>
            <a:lstStyle/>
            <a:p>
              <a:pPr algn="ctr">
                <a:lnSpc>
                  <a:spcPts val="3498"/>
                </a:lnSpc>
              </a:pPr>
              <a:endParaRPr/>
            </a:p>
          </p:txBody>
        </p:sp>
      </p:grpSp>
      <p:sp>
        <p:nvSpPr>
          <p:cNvPr id="15" name="TextBox 15"/>
          <p:cNvSpPr txBox="1"/>
          <p:nvPr/>
        </p:nvSpPr>
        <p:spPr>
          <a:xfrm>
            <a:off x="898432" y="2343357"/>
            <a:ext cx="6554837" cy="415290"/>
          </a:xfrm>
          <a:prstGeom prst="rect">
            <a:avLst/>
          </a:prstGeom>
        </p:spPr>
        <p:txBody>
          <a:bodyPr lIns="0" tIns="0" rIns="0" bIns="0" rtlCol="0" anchor="t">
            <a:spAutoFit/>
          </a:bodyPr>
          <a:lstStyle/>
          <a:p>
            <a:pPr algn="l">
              <a:lnSpc>
                <a:spcPts val="3359"/>
              </a:lnSpc>
            </a:pPr>
            <a:r>
              <a:rPr lang="en-US" sz="2400" b="1">
                <a:solidFill>
                  <a:srgbClr val="FFFFFF"/>
                </a:solidFill>
                <a:latin typeface="Arial Bold"/>
                <a:ea typeface="Arial Bold"/>
                <a:cs typeface="Arial Bold"/>
                <a:sym typeface="Arial Bold"/>
              </a:rPr>
              <a:t>Regulation and Syllabus for 6999 programme</a:t>
            </a:r>
          </a:p>
        </p:txBody>
      </p:sp>
      <p:grpSp>
        <p:nvGrpSpPr>
          <p:cNvPr id="16" name="Group 16"/>
          <p:cNvGrpSpPr/>
          <p:nvPr/>
        </p:nvGrpSpPr>
        <p:grpSpPr>
          <a:xfrm>
            <a:off x="6708618" y="207402"/>
            <a:ext cx="7524695" cy="655733"/>
            <a:chOff x="0" y="0"/>
            <a:chExt cx="1981813" cy="172703"/>
          </a:xfrm>
        </p:grpSpPr>
        <p:sp>
          <p:nvSpPr>
            <p:cNvPr id="17" name="Freeform 17"/>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8" name="TextBox 18"/>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9" name="Group 19"/>
          <p:cNvGrpSpPr/>
          <p:nvPr/>
        </p:nvGrpSpPr>
        <p:grpSpPr>
          <a:xfrm>
            <a:off x="3635343" y="250887"/>
            <a:ext cx="10329281" cy="569547"/>
            <a:chOff x="0" y="0"/>
            <a:chExt cx="13772375" cy="759396"/>
          </a:xfrm>
        </p:grpSpPr>
        <p:sp>
          <p:nvSpPr>
            <p:cNvPr id="20" name="Freeform 20"/>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21" name="TextBox 21"/>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82258" y="0"/>
            <a:ext cx="8905742" cy="10287000"/>
            <a:chOff x="0" y="0"/>
            <a:chExt cx="5937161" cy="6858000"/>
          </a:xfrm>
        </p:grpSpPr>
        <p:sp>
          <p:nvSpPr>
            <p:cNvPr id="3" name="Freeform 3"/>
            <p:cNvSpPr/>
            <p:nvPr/>
          </p:nvSpPr>
          <p:spPr>
            <a:xfrm>
              <a:off x="0" y="0"/>
              <a:ext cx="5937123" cy="6858000"/>
            </a:xfrm>
            <a:custGeom>
              <a:avLst/>
              <a:gdLst/>
              <a:ahLst/>
              <a:cxnLst/>
              <a:rect l="l" t="t" r="r" b="b"/>
              <a:pathLst>
                <a:path w="5937123" h="6858000">
                  <a:moveTo>
                    <a:pt x="0" y="0"/>
                  </a:moveTo>
                  <a:lnTo>
                    <a:pt x="5937123" y="0"/>
                  </a:lnTo>
                  <a:lnTo>
                    <a:pt x="5937123" y="6858000"/>
                  </a:lnTo>
                  <a:lnTo>
                    <a:pt x="0" y="6858000"/>
                  </a:lnTo>
                  <a:lnTo>
                    <a:pt x="0" y="0"/>
                  </a:lnTo>
                  <a:close/>
                </a:path>
              </a:pathLst>
            </a:custGeom>
            <a:blipFill>
              <a:blip r:embed="rId2"/>
              <a:stretch>
                <a:fillRect/>
              </a:stretch>
            </a:blipFill>
          </p:spPr>
        </p:sp>
      </p:grpSp>
      <p:sp>
        <p:nvSpPr>
          <p:cNvPr id="4" name="Freeform 4"/>
          <p:cNvSpPr/>
          <p:nvPr/>
        </p:nvSpPr>
        <p:spPr>
          <a:xfrm>
            <a:off x="500405" y="4133318"/>
            <a:ext cx="4123925" cy="25394"/>
          </a:xfrm>
          <a:custGeom>
            <a:avLst/>
            <a:gdLst/>
            <a:ahLst/>
            <a:cxnLst/>
            <a:rect l="l" t="t" r="r" b="b"/>
            <a:pathLst>
              <a:path w="4123925" h="25394">
                <a:moveTo>
                  <a:pt x="0" y="0"/>
                </a:moveTo>
                <a:lnTo>
                  <a:pt x="4123925" y="0"/>
                </a:lnTo>
                <a:lnTo>
                  <a:pt x="4123925" y="25394"/>
                </a:lnTo>
                <a:lnTo>
                  <a:pt x="0" y="2539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500482" y="2199115"/>
            <a:ext cx="8334127" cy="1492663"/>
          </a:xfrm>
          <a:prstGeom prst="rect">
            <a:avLst/>
          </a:prstGeom>
        </p:spPr>
        <p:txBody>
          <a:bodyPr lIns="0" tIns="0" rIns="0" bIns="0" rtlCol="0" anchor="t">
            <a:spAutoFit/>
          </a:bodyPr>
          <a:lstStyle/>
          <a:p>
            <a:pPr algn="l">
              <a:lnSpc>
                <a:spcPts val="6726"/>
              </a:lnSpc>
            </a:pPr>
            <a:r>
              <a:rPr lang="en-US" sz="4804">
                <a:solidFill>
                  <a:srgbClr val="051464"/>
                </a:solidFill>
                <a:latin typeface="Arial"/>
                <a:ea typeface="Arial"/>
                <a:cs typeface="Arial"/>
                <a:sym typeface="Arial"/>
              </a:rPr>
              <a:t>About School of Computing &amp; Data</a:t>
            </a:r>
            <a:r>
              <a:rPr lang="en-US" sz="4804">
                <a:solidFill>
                  <a:srgbClr val="000000"/>
                </a:solidFill>
                <a:latin typeface="Arial"/>
                <a:ea typeface="Arial"/>
                <a:cs typeface="Arial"/>
                <a:sym typeface="Arial"/>
              </a:rPr>
              <a:t> </a:t>
            </a:r>
            <a:r>
              <a:rPr lang="en-US" sz="4804">
                <a:solidFill>
                  <a:srgbClr val="051464"/>
                </a:solidFill>
                <a:latin typeface="Arial"/>
                <a:ea typeface="Arial"/>
                <a:cs typeface="Arial"/>
                <a:sym typeface="Arial"/>
              </a:rPr>
              <a:t>Science</a:t>
            </a:r>
            <a:r>
              <a:rPr lang="en-US" sz="4804">
                <a:solidFill>
                  <a:srgbClr val="000000"/>
                </a:solidFill>
                <a:latin typeface="Arial"/>
                <a:ea typeface="Arial"/>
                <a:cs typeface="Arial"/>
                <a:sym typeface="Arial"/>
              </a:rPr>
              <a:t> </a:t>
            </a:r>
            <a:r>
              <a:rPr lang="en-US" sz="4804">
                <a:solidFill>
                  <a:srgbClr val="051464"/>
                </a:solidFill>
                <a:latin typeface="Arial"/>
                <a:ea typeface="Arial"/>
                <a:cs typeface="Arial"/>
                <a:sym typeface="Arial"/>
              </a:rPr>
              <a:t>(CDS)</a:t>
            </a:r>
          </a:p>
        </p:txBody>
      </p:sp>
      <p:sp>
        <p:nvSpPr>
          <p:cNvPr id="6" name="TextBox 6"/>
          <p:cNvSpPr txBox="1"/>
          <p:nvPr/>
        </p:nvSpPr>
        <p:spPr>
          <a:xfrm>
            <a:off x="921715" y="7735445"/>
            <a:ext cx="103537" cy="1847145"/>
          </a:xfrm>
          <a:prstGeom prst="rect">
            <a:avLst/>
          </a:prstGeom>
        </p:spPr>
        <p:txBody>
          <a:bodyPr lIns="0" tIns="0" rIns="0" bIns="0" rtlCol="0" anchor="t">
            <a:spAutoFit/>
          </a:bodyPr>
          <a:lstStyle/>
          <a:p>
            <a:pPr algn="just">
              <a:lnSpc>
                <a:spcPts val="3683"/>
              </a:lnSpc>
            </a:pPr>
            <a:r>
              <a:rPr lang="en-US" sz="2400" spc="2">
                <a:solidFill>
                  <a:srgbClr val="051464"/>
                </a:solidFill>
                <a:latin typeface="Arial"/>
                <a:ea typeface="Arial"/>
                <a:cs typeface="Arial"/>
                <a:sym typeface="Arial"/>
              </a:rPr>
              <a:t>- - - -</a:t>
            </a:r>
          </a:p>
        </p:txBody>
      </p:sp>
      <p:sp>
        <p:nvSpPr>
          <p:cNvPr id="7" name="TextBox 7"/>
          <p:cNvSpPr txBox="1"/>
          <p:nvPr/>
        </p:nvSpPr>
        <p:spPr>
          <a:xfrm>
            <a:off x="1281379" y="7735445"/>
            <a:ext cx="2766917" cy="1847145"/>
          </a:xfrm>
          <a:prstGeom prst="rect">
            <a:avLst/>
          </a:prstGeom>
        </p:spPr>
        <p:txBody>
          <a:bodyPr lIns="0" tIns="0" rIns="0" bIns="0" rtlCol="0" anchor="t">
            <a:spAutoFit/>
          </a:bodyPr>
          <a:lstStyle/>
          <a:p>
            <a:pPr algn="l">
              <a:lnSpc>
                <a:spcPts val="3683"/>
              </a:lnSpc>
            </a:pPr>
            <a:r>
              <a:rPr lang="en-US" sz="2400" spc="2">
                <a:solidFill>
                  <a:srgbClr val="051464"/>
                </a:solidFill>
                <a:latin typeface="Arial"/>
                <a:ea typeface="Arial"/>
                <a:cs typeface="Arial"/>
                <a:sym typeface="Arial"/>
              </a:rPr>
              <a:t>Computing Statistical Sciences Data Science Artificial Intelligence</a:t>
            </a:r>
          </a:p>
        </p:txBody>
      </p:sp>
      <p:sp>
        <p:nvSpPr>
          <p:cNvPr id="8" name="TextBox 8"/>
          <p:cNvSpPr txBox="1"/>
          <p:nvPr/>
        </p:nvSpPr>
        <p:spPr>
          <a:xfrm>
            <a:off x="470002" y="4421583"/>
            <a:ext cx="7688885" cy="563785"/>
          </a:xfrm>
          <a:prstGeom prst="rect">
            <a:avLst/>
          </a:prstGeom>
        </p:spPr>
        <p:txBody>
          <a:bodyPr lIns="0" tIns="0" rIns="0" bIns="0" rtlCol="0" anchor="t">
            <a:spAutoFit/>
          </a:bodyPr>
          <a:lstStyle/>
          <a:p>
            <a:pPr algn="l">
              <a:lnSpc>
                <a:spcPts val="4468"/>
              </a:lnSpc>
            </a:pPr>
            <a:r>
              <a:rPr lang="en-US" sz="3192" i="1" spc="3">
                <a:solidFill>
                  <a:srgbClr val="051464"/>
                </a:solidFill>
                <a:latin typeface="Arial Italics"/>
                <a:ea typeface="Arial Italics"/>
                <a:cs typeface="Arial Italics"/>
                <a:sym typeface="Arial Italics"/>
              </a:rPr>
              <a:t>Empowering Changemakers of the Future</a:t>
            </a:r>
          </a:p>
        </p:txBody>
      </p:sp>
      <p:grpSp>
        <p:nvGrpSpPr>
          <p:cNvPr id="9" name="Group 9"/>
          <p:cNvGrpSpPr/>
          <p:nvPr/>
        </p:nvGrpSpPr>
        <p:grpSpPr>
          <a:xfrm>
            <a:off x="500405" y="866288"/>
            <a:ext cx="3271785" cy="1104227"/>
            <a:chOff x="0" y="0"/>
            <a:chExt cx="3832657" cy="1293520"/>
          </a:xfrm>
        </p:grpSpPr>
        <p:sp>
          <p:nvSpPr>
            <p:cNvPr id="10" name="Freeform 10"/>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5"/>
              <a:stretch>
                <a:fillRect l="-22" r="-23" b="-1"/>
              </a:stretch>
            </a:blipFill>
          </p:spPr>
        </p:sp>
      </p:grpSp>
      <p:sp>
        <p:nvSpPr>
          <p:cNvPr id="11" name="TextBox 11"/>
          <p:cNvSpPr txBox="1"/>
          <p:nvPr/>
        </p:nvSpPr>
        <p:spPr>
          <a:xfrm>
            <a:off x="436197" y="5048250"/>
            <a:ext cx="8376266" cy="2360676"/>
          </a:xfrm>
          <a:prstGeom prst="rect">
            <a:avLst/>
          </a:prstGeom>
        </p:spPr>
        <p:txBody>
          <a:bodyPr lIns="0" tIns="0" rIns="0" bIns="0" rtlCol="0" anchor="t">
            <a:spAutoFit/>
          </a:bodyPr>
          <a:lstStyle/>
          <a:p>
            <a:pPr marL="518160" lvl="1" indent="-259080" algn="l">
              <a:lnSpc>
                <a:spcPts val="3792"/>
              </a:lnSpc>
              <a:buFont typeface="Arial"/>
              <a:buChar char="•"/>
            </a:pPr>
            <a:r>
              <a:rPr lang="en-US" sz="2400">
                <a:solidFill>
                  <a:srgbClr val="051464"/>
                </a:solidFill>
                <a:latin typeface="Arial"/>
                <a:ea typeface="Arial"/>
                <a:cs typeface="Arial"/>
                <a:sym typeface="Arial"/>
              </a:rPr>
              <a:t>Newly established school at The University of Hong Kong</a:t>
            </a:r>
          </a:p>
          <a:p>
            <a:pPr marL="518160" lvl="1" indent="-259080" algn="l">
              <a:lnSpc>
                <a:spcPts val="3792"/>
              </a:lnSpc>
              <a:buFont typeface="Arial"/>
              <a:buChar char="•"/>
            </a:pPr>
            <a:r>
              <a:rPr lang="en-US" sz="2400">
                <a:solidFill>
                  <a:srgbClr val="051464"/>
                </a:solidFill>
                <a:latin typeface="Arial"/>
                <a:ea typeface="Arial"/>
                <a:cs typeface="Arial"/>
                <a:sym typeface="Arial"/>
              </a:rPr>
              <a:t>Encompasses the Department of Computer Science and the Department of Statistics and Actuarial Science</a:t>
            </a:r>
          </a:p>
          <a:p>
            <a:pPr marL="518160" lvl="1" indent="-259080" algn="l">
              <a:lnSpc>
                <a:spcPts val="3792"/>
              </a:lnSpc>
              <a:buFont typeface="Arial"/>
              <a:buChar char="•"/>
            </a:pPr>
            <a:r>
              <a:rPr lang="en-US" sz="2400">
                <a:solidFill>
                  <a:srgbClr val="051464"/>
                </a:solidFill>
                <a:latin typeface="Arial"/>
                <a:ea typeface="Arial"/>
                <a:cs typeface="Arial"/>
                <a:sym typeface="Arial"/>
              </a:rPr>
              <a:t>Aims to foster innovation, collaboration, and excellence in the vital fields of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grpSp>
        <p:nvGrpSpPr>
          <p:cNvPr id="11" name="Group 11"/>
          <p:cNvGrpSpPr/>
          <p:nvPr/>
        </p:nvGrpSpPr>
        <p:grpSpPr>
          <a:xfrm>
            <a:off x="597360" y="2291769"/>
            <a:ext cx="3974833" cy="575615"/>
            <a:chOff x="0" y="0"/>
            <a:chExt cx="1046869" cy="151602"/>
          </a:xfrm>
        </p:grpSpPr>
        <p:sp>
          <p:nvSpPr>
            <p:cNvPr id="12" name="Freeform 12"/>
            <p:cNvSpPr/>
            <p:nvPr/>
          </p:nvSpPr>
          <p:spPr>
            <a:xfrm>
              <a:off x="0" y="0"/>
              <a:ext cx="1046869" cy="151602"/>
            </a:xfrm>
            <a:custGeom>
              <a:avLst/>
              <a:gdLst/>
              <a:ahLst/>
              <a:cxnLst/>
              <a:rect l="l" t="t" r="r" b="b"/>
              <a:pathLst>
                <a:path w="1046869" h="151602">
                  <a:moveTo>
                    <a:pt x="0" y="0"/>
                  </a:moveTo>
                  <a:lnTo>
                    <a:pt x="1046869" y="0"/>
                  </a:lnTo>
                  <a:lnTo>
                    <a:pt x="1046869" y="151602"/>
                  </a:lnTo>
                  <a:lnTo>
                    <a:pt x="0" y="151602"/>
                  </a:lnTo>
                  <a:close/>
                </a:path>
              </a:pathLst>
            </a:custGeom>
            <a:solidFill>
              <a:srgbClr val="085AFF"/>
            </a:solidFill>
          </p:spPr>
        </p:sp>
        <p:sp>
          <p:nvSpPr>
            <p:cNvPr id="13" name="TextBox 13"/>
            <p:cNvSpPr txBox="1"/>
            <p:nvPr/>
          </p:nvSpPr>
          <p:spPr>
            <a:xfrm>
              <a:off x="0" y="-47625"/>
              <a:ext cx="1046869" cy="199227"/>
            </a:xfrm>
            <a:prstGeom prst="rect">
              <a:avLst/>
            </a:prstGeom>
          </p:spPr>
          <p:txBody>
            <a:bodyPr lIns="50800" tIns="50800" rIns="50800" bIns="50800" rtlCol="0" anchor="ctr"/>
            <a:lstStyle/>
            <a:p>
              <a:pPr algn="ctr">
                <a:lnSpc>
                  <a:spcPts val="3498"/>
                </a:lnSpc>
              </a:pPr>
              <a:endParaRPr/>
            </a:p>
          </p:txBody>
        </p:sp>
      </p:grpSp>
      <p:sp>
        <p:nvSpPr>
          <p:cNvPr id="14" name="TextBox 14"/>
          <p:cNvSpPr txBox="1"/>
          <p:nvPr/>
        </p:nvSpPr>
        <p:spPr>
          <a:xfrm>
            <a:off x="841282" y="2343357"/>
            <a:ext cx="3590032" cy="415290"/>
          </a:xfrm>
          <a:prstGeom prst="rect">
            <a:avLst/>
          </a:prstGeom>
        </p:spPr>
        <p:txBody>
          <a:bodyPr lIns="0" tIns="0" rIns="0" bIns="0" rtlCol="0" anchor="t">
            <a:spAutoFit/>
          </a:bodyPr>
          <a:lstStyle/>
          <a:p>
            <a:pPr algn="l">
              <a:lnSpc>
                <a:spcPts val="3359"/>
              </a:lnSpc>
            </a:pPr>
            <a:r>
              <a:rPr lang="en-US" sz="2400" b="1">
                <a:solidFill>
                  <a:srgbClr val="FFFFFF"/>
                </a:solidFill>
                <a:latin typeface="Arial Bold"/>
                <a:ea typeface="Arial Bold"/>
                <a:cs typeface="Arial Bold"/>
                <a:sym typeface="Arial Bold"/>
              </a:rPr>
              <a:t>Other Useful Information</a:t>
            </a:r>
          </a:p>
        </p:txBody>
      </p:sp>
      <p:sp>
        <p:nvSpPr>
          <p:cNvPr id="15" name="TextBox 15"/>
          <p:cNvSpPr txBox="1"/>
          <p:nvPr/>
        </p:nvSpPr>
        <p:spPr>
          <a:xfrm>
            <a:off x="561718" y="3056255"/>
            <a:ext cx="13333538" cy="7030720"/>
          </a:xfrm>
          <a:prstGeom prst="rect">
            <a:avLst/>
          </a:prstGeom>
        </p:spPr>
        <p:txBody>
          <a:bodyPr lIns="0" tIns="0" rIns="0" bIns="0" rtlCol="0" anchor="t">
            <a:spAutoFit/>
          </a:bodyPr>
          <a:lstStyle/>
          <a:p>
            <a:pPr algn="l">
              <a:lnSpc>
                <a:spcPts val="3080"/>
              </a:lnSpc>
            </a:pPr>
            <a:r>
              <a:rPr lang="en-US" sz="2200" b="1">
                <a:solidFill>
                  <a:srgbClr val="000000"/>
                </a:solidFill>
                <a:latin typeface="Arial Bold"/>
                <a:ea typeface="Arial Bold"/>
                <a:cs typeface="Arial Bold"/>
                <a:sym typeface="Arial Bold"/>
              </a:rPr>
              <a:t>Academic Advising and Scholarships Office</a:t>
            </a:r>
          </a:p>
          <a:p>
            <a:pPr algn="l">
              <a:lnSpc>
                <a:spcPts val="3080"/>
              </a:lnSpc>
            </a:pPr>
            <a:r>
              <a:rPr lang="en-US" sz="2200">
                <a:solidFill>
                  <a:srgbClr val="000000"/>
                </a:solidFill>
                <a:latin typeface="Arial"/>
                <a:ea typeface="Arial"/>
                <a:cs typeface="Arial"/>
                <a:sym typeface="Arial"/>
              </a:rPr>
              <a:t>https://aas.hku.hk/</a:t>
            </a:r>
          </a:p>
          <a:p>
            <a:pPr algn="l">
              <a:lnSpc>
                <a:spcPts val="3080"/>
              </a:lnSpc>
            </a:pPr>
            <a:r>
              <a:rPr lang="en-US" sz="2200" b="1">
                <a:solidFill>
                  <a:srgbClr val="000000"/>
                </a:solidFill>
                <a:latin typeface="Arial Bold"/>
                <a:ea typeface="Arial Bold"/>
                <a:cs typeface="Arial Bold"/>
                <a:sym typeface="Arial Bold"/>
              </a:rPr>
              <a:t>Academic Support and Examinations Section, Registry</a:t>
            </a:r>
          </a:p>
          <a:p>
            <a:pPr algn="l">
              <a:lnSpc>
                <a:spcPts val="3080"/>
              </a:lnSpc>
            </a:pPr>
            <a:r>
              <a:rPr lang="en-US" sz="2200">
                <a:solidFill>
                  <a:srgbClr val="000000"/>
                </a:solidFill>
                <a:latin typeface="Arial"/>
                <a:ea typeface="Arial"/>
                <a:cs typeface="Arial"/>
                <a:sym typeface="Arial"/>
              </a:rPr>
              <a:t>https://www.ase.hku.hk/</a:t>
            </a:r>
          </a:p>
          <a:p>
            <a:pPr algn="l">
              <a:lnSpc>
                <a:spcPts val="3080"/>
              </a:lnSpc>
            </a:pPr>
            <a:r>
              <a:rPr lang="en-US" sz="2200" b="1">
                <a:solidFill>
                  <a:srgbClr val="000000"/>
                </a:solidFill>
                <a:latin typeface="Arial Bold"/>
                <a:ea typeface="Arial Bold"/>
                <a:cs typeface="Arial Bold"/>
                <a:sym typeface="Arial Bold"/>
              </a:rPr>
              <a:t>CEDARS</a:t>
            </a:r>
          </a:p>
          <a:p>
            <a:pPr algn="l">
              <a:lnSpc>
                <a:spcPts val="3080"/>
              </a:lnSpc>
            </a:pPr>
            <a:r>
              <a:rPr lang="en-US" sz="2200">
                <a:solidFill>
                  <a:srgbClr val="000000"/>
                </a:solidFill>
                <a:latin typeface="Arial"/>
                <a:ea typeface="Arial"/>
                <a:cs typeface="Arial"/>
                <a:sym typeface="Arial"/>
              </a:rPr>
              <a:t>https://cedars.hku.hk</a:t>
            </a:r>
          </a:p>
          <a:p>
            <a:pPr algn="l">
              <a:lnSpc>
                <a:spcPts val="3080"/>
              </a:lnSpc>
            </a:pPr>
            <a:r>
              <a:rPr lang="en-US" sz="2200" b="1">
                <a:solidFill>
                  <a:srgbClr val="000000"/>
                </a:solidFill>
                <a:latin typeface="Arial Bold"/>
                <a:ea typeface="Arial Bold"/>
                <a:cs typeface="Arial Bold"/>
                <a:sym typeface="Arial Bold"/>
              </a:rPr>
              <a:t>HKU Co-operative Education Programme (Co-oP@HKU)</a:t>
            </a:r>
          </a:p>
          <a:p>
            <a:pPr algn="l">
              <a:lnSpc>
                <a:spcPts val="3080"/>
              </a:lnSpc>
            </a:pPr>
            <a:r>
              <a:rPr lang="en-US" sz="2200">
                <a:solidFill>
                  <a:srgbClr val="000000"/>
                </a:solidFill>
                <a:latin typeface="Arial"/>
                <a:ea typeface="Arial"/>
                <a:cs typeface="Arial"/>
                <a:sym typeface="Arial"/>
              </a:rPr>
              <a:t>https://co-op.hku.hk/</a:t>
            </a:r>
          </a:p>
          <a:p>
            <a:pPr algn="l">
              <a:lnSpc>
                <a:spcPts val="3080"/>
              </a:lnSpc>
            </a:pPr>
            <a:r>
              <a:rPr lang="en-US" sz="2200" b="1">
                <a:solidFill>
                  <a:srgbClr val="000000"/>
                </a:solidFill>
                <a:latin typeface="Arial Bold"/>
                <a:ea typeface="Arial Bold"/>
                <a:cs typeface="Arial Bold"/>
                <a:sym typeface="Arial Bold"/>
              </a:rPr>
              <a:t>Examinations Office</a:t>
            </a:r>
          </a:p>
          <a:p>
            <a:pPr algn="l">
              <a:lnSpc>
                <a:spcPts val="3080"/>
              </a:lnSpc>
            </a:pPr>
            <a:r>
              <a:rPr lang="en-US" sz="2200">
                <a:solidFill>
                  <a:srgbClr val="000000"/>
                </a:solidFill>
                <a:latin typeface="Arial"/>
                <a:ea typeface="Arial"/>
                <a:cs typeface="Arial"/>
                <a:sym typeface="Arial"/>
              </a:rPr>
              <a:t>https://www.exam.hku.hk/</a:t>
            </a:r>
          </a:p>
          <a:p>
            <a:pPr algn="l">
              <a:lnSpc>
                <a:spcPts val="3080"/>
              </a:lnSpc>
            </a:pPr>
            <a:r>
              <a:rPr lang="en-US" sz="2200" b="1">
                <a:solidFill>
                  <a:srgbClr val="000000"/>
                </a:solidFill>
                <a:latin typeface="Arial Bold"/>
                <a:ea typeface="Arial Bold"/>
                <a:cs typeface="Arial Bold"/>
                <a:sym typeface="Arial Bold"/>
              </a:rPr>
              <a:t>Information Technology Services &amp; Student Information System</a:t>
            </a:r>
          </a:p>
          <a:p>
            <a:pPr algn="l">
              <a:lnSpc>
                <a:spcPts val="3080"/>
              </a:lnSpc>
            </a:pPr>
            <a:r>
              <a:rPr lang="en-US" sz="2200">
                <a:solidFill>
                  <a:srgbClr val="000000"/>
                </a:solidFill>
                <a:latin typeface="Arial"/>
                <a:ea typeface="Arial"/>
                <a:cs typeface="Arial"/>
                <a:sym typeface="Arial"/>
              </a:rPr>
              <a:t>https://www.its.hku.hk/</a:t>
            </a:r>
          </a:p>
          <a:p>
            <a:pPr algn="l">
              <a:lnSpc>
                <a:spcPts val="3080"/>
              </a:lnSpc>
            </a:pPr>
            <a:r>
              <a:rPr lang="en-US" sz="2200" b="1">
                <a:solidFill>
                  <a:srgbClr val="000000"/>
                </a:solidFill>
                <a:latin typeface="Arial Bold"/>
                <a:ea typeface="Arial Bold"/>
                <a:cs typeface="Arial Bold"/>
                <a:sym typeface="Arial Bold"/>
              </a:rPr>
              <a:t>University Health Service (UHS)</a:t>
            </a:r>
          </a:p>
          <a:p>
            <a:pPr algn="l">
              <a:lnSpc>
                <a:spcPts val="3080"/>
              </a:lnSpc>
            </a:pPr>
            <a:r>
              <a:rPr lang="en-US" sz="2200">
                <a:solidFill>
                  <a:srgbClr val="000000"/>
                </a:solidFill>
                <a:latin typeface="Arial"/>
                <a:ea typeface="Arial"/>
                <a:cs typeface="Arial"/>
                <a:sym typeface="Arial"/>
              </a:rPr>
              <a:t>https://www.uhs.hku.hk/</a:t>
            </a:r>
          </a:p>
          <a:p>
            <a:pPr algn="l">
              <a:lnSpc>
                <a:spcPts val="3080"/>
              </a:lnSpc>
            </a:pPr>
            <a:r>
              <a:rPr lang="en-US" sz="2200" b="1">
                <a:solidFill>
                  <a:srgbClr val="000000"/>
                </a:solidFill>
                <a:latin typeface="Arial Bold"/>
                <a:ea typeface="Arial Bold"/>
                <a:cs typeface="Arial Bold"/>
                <a:sym typeface="Arial Bold"/>
              </a:rPr>
              <a:t>Equal Opportunity Unit</a:t>
            </a:r>
          </a:p>
          <a:p>
            <a:pPr algn="l">
              <a:lnSpc>
                <a:spcPts val="3080"/>
              </a:lnSpc>
            </a:pPr>
            <a:r>
              <a:rPr lang="en-US" sz="2200">
                <a:solidFill>
                  <a:srgbClr val="000000"/>
                </a:solidFill>
                <a:latin typeface="Arial"/>
                <a:ea typeface="Arial"/>
                <a:cs typeface="Arial"/>
                <a:sym typeface="Arial"/>
              </a:rPr>
              <a:t>https://www.eounit.hku.hk/en</a:t>
            </a:r>
          </a:p>
          <a:p>
            <a:pPr algn="l">
              <a:lnSpc>
                <a:spcPts val="3080"/>
              </a:lnSpc>
            </a:pPr>
            <a:r>
              <a:rPr lang="en-US" sz="2200" b="1">
                <a:solidFill>
                  <a:srgbClr val="000000"/>
                </a:solidFill>
                <a:latin typeface="Arial Bold"/>
                <a:ea typeface="Arial Bold"/>
                <a:cs typeface="Arial Bold"/>
                <a:sym typeface="Arial Bold"/>
              </a:rPr>
              <a:t>Future Readiness Online Courses</a:t>
            </a:r>
          </a:p>
          <a:p>
            <a:pPr algn="l">
              <a:lnSpc>
                <a:spcPts val="3080"/>
              </a:lnSpc>
            </a:pPr>
            <a:r>
              <a:rPr lang="en-US" sz="2200">
                <a:solidFill>
                  <a:srgbClr val="000000"/>
                </a:solidFill>
                <a:latin typeface="Arial"/>
                <a:ea typeface="Arial"/>
                <a:cs typeface="Arial"/>
                <a:sym typeface="Arial"/>
              </a:rPr>
              <a:t>https://fri.hku.hk/online-modules/</a:t>
            </a:r>
          </a:p>
        </p:txBody>
      </p:sp>
      <p:grpSp>
        <p:nvGrpSpPr>
          <p:cNvPr id="16" name="Group 16"/>
          <p:cNvGrpSpPr/>
          <p:nvPr/>
        </p:nvGrpSpPr>
        <p:grpSpPr>
          <a:xfrm>
            <a:off x="6708618" y="207402"/>
            <a:ext cx="7524695" cy="655733"/>
            <a:chOff x="0" y="0"/>
            <a:chExt cx="1981813" cy="172703"/>
          </a:xfrm>
        </p:grpSpPr>
        <p:sp>
          <p:nvSpPr>
            <p:cNvPr id="17" name="Freeform 17"/>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8" name="TextBox 18"/>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9" name="Group 19"/>
          <p:cNvGrpSpPr/>
          <p:nvPr/>
        </p:nvGrpSpPr>
        <p:grpSpPr>
          <a:xfrm>
            <a:off x="3635343" y="250887"/>
            <a:ext cx="10329281" cy="569547"/>
            <a:chOff x="0" y="0"/>
            <a:chExt cx="13772375" cy="759396"/>
          </a:xfrm>
        </p:grpSpPr>
        <p:sp>
          <p:nvSpPr>
            <p:cNvPr id="20" name="Freeform 20"/>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21" name="TextBox 21"/>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Freeform 11"/>
          <p:cNvSpPr/>
          <p:nvPr/>
        </p:nvSpPr>
        <p:spPr>
          <a:xfrm>
            <a:off x="136153" y="2265771"/>
            <a:ext cx="13930750" cy="7550374"/>
          </a:xfrm>
          <a:custGeom>
            <a:avLst/>
            <a:gdLst/>
            <a:ahLst/>
            <a:cxnLst/>
            <a:rect l="l" t="t" r="r" b="b"/>
            <a:pathLst>
              <a:path w="13930750" h="7550374">
                <a:moveTo>
                  <a:pt x="0" y="0"/>
                </a:moveTo>
                <a:lnTo>
                  <a:pt x="13930750" y="0"/>
                </a:lnTo>
                <a:lnTo>
                  <a:pt x="13930750" y="7550374"/>
                </a:lnTo>
                <a:lnTo>
                  <a:pt x="0" y="755037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2" name="Group 12"/>
          <p:cNvGrpSpPr/>
          <p:nvPr/>
        </p:nvGrpSpPr>
        <p:grpSpPr>
          <a:xfrm>
            <a:off x="1747603" y="4700485"/>
            <a:ext cx="2500093" cy="4666035"/>
            <a:chOff x="0" y="0"/>
            <a:chExt cx="2218436" cy="4140365"/>
          </a:xfrm>
        </p:grpSpPr>
        <p:sp>
          <p:nvSpPr>
            <p:cNvPr id="13" name="Freeform 13"/>
            <p:cNvSpPr/>
            <p:nvPr/>
          </p:nvSpPr>
          <p:spPr>
            <a:xfrm>
              <a:off x="0" y="0"/>
              <a:ext cx="2218436" cy="4140327"/>
            </a:xfrm>
            <a:custGeom>
              <a:avLst/>
              <a:gdLst/>
              <a:ahLst/>
              <a:cxnLst/>
              <a:rect l="l" t="t" r="r" b="b"/>
              <a:pathLst>
                <a:path w="2218436" h="4140327">
                  <a:moveTo>
                    <a:pt x="0" y="0"/>
                  </a:moveTo>
                  <a:lnTo>
                    <a:pt x="2218436" y="0"/>
                  </a:lnTo>
                  <a:lnTo>
                    <a:pt x="2218436" y="4140327"/>
                  </a:lnTo>
                  <a:lnTo>
                    <a:pt x="0" y="4140327"/>
                  </a:lnTo>
                  <a:lnTo>
                    <a:pt x="0" y="0"/>
                  </a:lnTo>
                  <a:close/>
                </a:path>
              </a:pathLst>
            </a:custGeom>
            <a:blipFill>
              <a:blip r:embed="rId10"/>
              <a:stretch>
                <a:fillRect/>
              </a:stretch>
            </a:blipFill>
          </p:spPr>
        </p:sp>
      </p:grpSp>
      <p:grpSp>
        <p:nvGrpSpPr>
          <p:cNvPr id="14" name="Group 14"/>
          <p:cNvGrpSpPr/>
          <p:nvPr/>
        </p:nvGrpSpPr>
        <p:grpSpPr>
          <a:xfrm>
            <a:off x="6208827" y="4728938"/>
            <a:ext cx="2473759" cy="4609129"/>
            <a:chOff x="0" y="0"/>
            <a:chExt cx="2195068" cy="4089870"/>
          </a:xfrm>
        </p:grpSpPr>
        <p:sp>
          <p:nvSpPr>
            <p:cNvPr id="15" name="Freeform 15"/>
            <p:cNvSpPr/>
            <p:nvPr/>
          </p:nvSpPr>
          <p:spPr>
            <a:xfrm>
              <a:off x="0" y="0"/>
              <a:ext cx="2195068" cy="4089908"/>
            </a:xfrm>
            <a:custGeom>
              <a:avLst/>
              <a:gdLst/>
              <a:ahLst/>
              <a:cxnLst/>
              <a:rect l="l" t="t" r="r" b="b"/>
              <a:pathLst>
                <a:path w="2195068" h="4089908">
                  <a:moveTo>
                    <a:pt x="0" y="0"/>
                  </a:moveTo>
                  <a:lnTo>
                    <a:pt x="2195068" y="0"/>
                  </a:lnTo>
                  <a:lnTo>
                    <a:pt x="2195068" y="4089908"/>
                  </a:lnTo>
                  <a:lnTo>
                    <a:pt x="0" y="4089908"/>
                  </a:lnTo>
                  <a:lnTo>
                    <a:pt x="0" y="0"/>
                  </a:lnTo>
                  <a:close/>
                </a:path>
              </a:pathLst>
            </a:custGeom>
            <a:blipFill>
              <a:blip r:embed="rId11"/>
              <a:stretch>
                <a:fillRect/>
              </a:stretch>
            </a:blipFill>
          </p:spPr>
        </p:sp>
      </p:grpSp>
      <p:grpSp>
        <p:nvGrpSpPr>
          <p:cNvPr id="16" name="Group 16"/>
          <p:cNvGrpSpPr/>
          <p:nvPr/>
        </p:nvGrpSpPr>
        <p:grpSpPr>
          <a:xfrm>
            <a:off x="6708618" y="207402"/>
            <a:ext cx="7524695" cy="655733"/>
            <a:chOff x="0" y="0"/>
            <a:chExt cx="1981813" cy="172703"/>
          </a:xfrm>
        </p:grpSpPr>
        <p:sp>
          <p:nvSpPr>
            <p:cNvPr id="17" name="Freeform 17"/>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8" name="TextBox 18"/>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9" name="Group 19"/>
          <p:cNvGrpSpPr/>
          <p:nvPr/>
        </p:nvGrpSpPr>
        <p:grpSpPr>
          <a:xfrm>
            <a:off x="3635343" y="250887"/>
            <a:ext cx="10329281" cy="569547"/>
            <a:chOff x="0" y="0"/>
            <a:chExt cx="13772375" cy="759396"/>
          </a:xfrm>
        </p:grpSpPr>
        <p:sp>
          <p:nvSpPr>
            <p:cNvPr id="20" name="Freeform 20"/>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21" name="TextBox 21"/>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
        <p:nvSpPr>
          <p:cNvPr id="22" name="Freeform 22"/>
          <p:cNvSpPr/>
          <p:nvPr/>
        </p:nvSpPr>
        <p:spPr>
          <a:xfrm>
            <a:off x="6221340" y="4738463"/>
            <a:ext cx="2473759" cy="2333017"/>
          </a:xfrm>
          <a:custGeom>
            <a:avLst/>
            <a:gdLst/>
            <a:ahLst/>
            <a:cxnLst/>
            <a:rect l="l" t="t" r="r" b="b"/>
            <a:pathLst>
              <a:path w="2473759" h="2333017">
                <a:moveTo>
                  <a:pt x="0" y="0"/>
                </a:moveTo>
                <a:lnTo>
                  <a:pt x="2473758" y="0"/>
                </a:lnTo>
                <a:lnTo>
                  <a:pt x="2473758" y="2333018"/>
                </a:lnTo>
                <a:lnTo>
                  <a:pt x="0" y="2333018"/>
                </a:lnTo>
                <a:lnTo>
                  <a:pt x="0" y="0"/>
                </a:lnTo>
                <a:close/>
              </a:path>
            </a:pathLst>
          </a:custGeom>
          <a:blipFill>
            <a:blip r:embed="rId12"/>
            <a:stretch>
              <a:fillRect t="-7781" b="-23321"/>
            </a:stretch>
          </a:blipFill>
        </p:spPr>
      </p:sp>
      <p:grpSp>
        <p:nvGrpSpPr>
          <p:cNvPr id="23" name="Group 23"/>
          <p:cNvGrpSpPr/>
          <p:nvPr/>
        </p:nvGrpSpPr>
        <p:grpSpPr>
          <a:xfrm>
            <a:off x="6221340" y="7350746"/>
            <a:ext cx="2299438" cy="1936007"/>
            <a:chOff x="0" y="0"/>
            <a:chExt cx="605613" cy="509895"/>
          </a:xfrm>
        </p:grpSpPr>
        <p:sp>
          <p:nvSpPr>
            <p:cNvPr id="24" name="Freeform 24"/>
            <p:cNvSpPr/>
            <p:nvPr/>
          </p:nvSpPr>
          <p:spPr>
            <a:xfrm>
              <a:off x="0" y="0"/>
              <a:ext cx="605613" cy="509895"/>
            </a:xfrm>
            <a:custGeom>
              <a:avLst/>
              <a:gdLst/>
              <a:ahLst/>
              <a:cxnLst/>
              <a:rect l="l" t="t" r="r" b="b"/>
              <a:pathLst>
                <a:path w="605613" h="509895">
                  <a:moveTo>
                    <a:pt x="0" y="0"/>
                  </a:moveTo>
                  <a:lnTo>
                    <a:pt x="605613" y="0"/>
                  </a:lnTo>
                  <a:lnTo>
                    <a:pt x="605613" y="509895"/>
                  </a:lnTo>
                  <a:lnTo>
                    <a:pt x="0" y="509895"/>
                  </a:lnTo>
                  <a:close/>
                </a:path>
              </a:pathLst>
            </a:custGeom>
            <a:solidFill>
              <a:srgbClr val="FFFFFF"/>
            </a:solidFill>
          </p:spPr>
        </p:sp>
        <p:sp>
          <p:nvSpPr>
            <p:cNvPr id="25" name="TextBox 25"/>
            <p:cNvSpPr txBox="1"/>
            <p:nvPr/>
          </p:nvSpPr>
          <p:spPr>
            <a:xfrm>
              <a:off x="0" y="-47625"/>
              <a:ext cx="605613" cy="557520"/>
            </a:xfrm>
            <a:prstGeom prst="rect">
              <a:avLst/>
            </a:prstGeom>
          </p:spPr>
          <p:txBody>
            <a:bodyPr lIns="50800" tIns="50800" rIns="50800" bIns="50800" rtlCol="0" anchor="ctr"/>
            <a:lstStyle/>
            <a:p>
              <a:pPr algn="ctr">
                <a:lnSpc>
                  <a:spcPts val="3498"/>
                </a:lnSpc>
              </a:pPr>
              <a:endParaRPr/>
            </a:p>
          </p:txBody>
        </p:sp>
      </p:grpSp>
      <p:sp>
        <p:nvSpPr>
          <p:cNvPr id="26" name="Freeform 26"/>
          <p:cNvSpPr/>
          <p:nvPr/>
        </p:nvSpPr>
        <p:spPr>
          <a:xfrm>
            <a:off x="6247856" y="8490200"/>
            <a:ext cx="2177488" cy="331670"/>
          </a:xfrm>
          <a:custGeom>
            <a:avLst/>
            <a:gdLst/>
            <a:ahLst/>
            <a:cxnLst/>
            <a:rect l="l" t="t" r="r" b="b"/>
            <a:pathLst>
              <a:path w="2177488" h="331670">
                <a:moveTo>
                  <a:pt x="0" y="0"/>
                </a:moveTo>
                <a:lnTo>
                  <a:pt x="2177488" y="0"/>
                </a:lnTo>
                <a:lnTo>
                  <a:pt x="2177488" y="331670"/>
                </a:lnTo>
                <a:lnTo>
                  <a:pt x="0" y="331670"/>
                </a:lnTo>
                <a:lnTo>
                  <a:pt x="0" y="0"/>
                </a:lnTo>
                <a:close/>
              </a:path>
            </a:pathLst>
          </a:custGeom>
          <a:blipFill>
            <a:blip r:embed="rId13"/>
            <a:stretch>
              <a:fillRect/>
            </a:stretch>
          </a:blipFill>
        </p:spPr>
      </p:sp>
      <p:sp>
        <p:nvSpPr>
          <p:cNvPr id="27" name="Freeform 27"/>
          <p:cNvSpPr/>
          <p:nvPr/>
        </p:nvSpPr>
        <p:spPr>
          <a:xfrm>
            <a:off x="10228755" y="4728938"/>
            <a:ext cx="2672253" cy="4557815"/>
          </a:xfrm>
          <a:custGeom>
            <a:avLst/>
            <a:gdLst/>
            <a:ahLst/>
            <a:cxnLst/>
            <a:rect l="l" t="t" r="r" b="b"/>
            <a:pathLst>
              <a:path w="2672253" h="4557815">
                <a:moveTo>
                  <a:pt x="0" y="0"/>
                </a:moveTo>
                <a:lnTo>
                  <a:pt x="2672253" y="0"/>
                </a:lnTo>
                <a:lnTo>
                  <a:pt x="2672253" y="4557815"/>
                </a:lnTo>
                <a:lnTo>
                  <a:pt x="0" y="4557815"/>
                </a:lnTo>
                <a:lnTo>
                  <a:pt x="0" y="0"/>
                </a:lnTo>
                <a:close/>
              </a:path>
            </a:pathLst>
          </a:custGeom>
          <a:blipFill>
            <a:blip r:embed="rId14"/>
            <a:stretch>
              <a:fillRect/>
            </a:stretch>
          </a:blipFill>
        </p:spPr>
      </p:sp>
      <p:sp>
        <p:nvSpPr>
          <p:cNvPr id="28" name="TextBox 28"/>
          <p:cNvSpPr txBox="1"/>
          <p:nvPr/>
        </p:nvSpPr>
        <p:spPr>
          <a:xfrm>
            <a:off x="494922" y="2631724"/>
            <a:ext cx="3475385" cy="635902"/>
          </a:xfrm>
          <a:prstGeom prst="rect">
            <a:avLst/>
          </a:prstGeom>
        </p:spPr>
        <p:txBody>
          <a:bodyPr lIns="0" tIns="0" rIns="0" bIns="0" rtlCol="0" anchor="t">
            <a:spAutoFit/>
          </a:bodyPr>
          <a:lstStyle/>
          <a:p>
            <a:pPr algn="l">
              <a:lnSpc>
                <a:spcPts val="5053"/>
              </a:lnSpc>
            </a:pPr>
            <a:r>
              <a:rPr lang="en-US" sz="3609">
                <a:solidFill>
                  <a:srgbClr val="FFFFFF"/>
                </a:solidFill>
                <a:latin typeface="Arial"/>
                <a:ea typeface="Arial"/>
                <a:cs typeface="Arial"/>
                <a:sym typeface="Arial"/>
              </a:rPr>
              <a:t>Further Enquires</a:t>
            </a:r>
          </a:p>
        </p:txBody>
      </p:sp>
      <p:sp>
        <p:nvSpPr>
          <p:cNvPr id="29" name="TextBox 29"/>
          <p:cNvSpPr txBox="1"/>
          <p:nvPr/>
        </p:nvSpPr>
        <p:spPr>
          <a:xfrm>
            <a:off x="1609230" y="3603259"/>
            <a:ext cx="2937080" cy="353324"/>
          </a:xfrm>
          <a:prstGeom prst="rect">
            <a:avLst/>
          </a:prstGeom>
        </p:spPr>
        <p:txBody>
          <a:bodyPr lIns="0" tIns="0" rIns="0" bIns="0" rtlCol="0" anchor="t">
            <a:spAutoFit/>
          </a:bodyPr>
          <a:lstStyle/>
          <a:p>
            <a:pPr algn="l">
              <a:lnSpc>
                <a:spcPts val="2857"/>
              </a:lnSpc>
            </a:pPr>
            <a:r>
              <a:rPr lang="en-US" sz="2041" b="1">
                <a:solidFill>
                  <a:srgbClr val="FFFFFF"/>
                </a:solidFill>
                <a:latin typeface="Arial Bold"/>
                <a:ea typeface="Arial Bold"/>
                <a:cs typeface="Arial Bold"/>
                <a:sym typeface="Arial Bold"/>
              </a:rPr>
              <a:t>Programme Director of </a:t>
            </a:r>
          </a:p>
        </p:txBody>
      </p:sp>
      <p:sp>
        <p:nvSpPr>
          <p:cNvPr id="30" name="TextBox 30"/>
          <p:cNvSpPr txBox="1"/>
          <p:nvPr/>
        </p:nvSpPr>
        <p:spPr>
          <a:xfrm>
            <a:off x="5888228" y="3603259"/>
            <a:ext cx="2937080" cy="353324"/>
          </a:xfrm>
          <a:prstGeom prst="rect">
            <a:avLst/>
          </a:prstGeom>
        </p:spPr>
        <p:txBody>
          <a:bodyPr lIns="0" tIns="0" rIns="0" bIns="0" rtlCol="0" anchor="t">
            <a:spAutoFit/>
          </a:bodyPr>
          <a:lstStyle/>
          <a:p>
            <a:pPr algn="l">
              <a:lnSpc>
                <a:spcPts val="2857"/>
              </a:lnSpc>
            </a:pPr>
            <a:r>
              <a:rPr lang="en-US" sz="2041" b="1">
                <a:solidFill>
                  <a:srgbClr val="FFFFFF"/>
                </a:solidFill>
                <a:latin typeface="Arial Bold"/>
                <a:ea typeface="Arial Bold"/>
                <a:cs typeface="Arial Bold"/>
                <a:sym typeface="Arial Bold"/>
              </a:rPr>
              <a:t>Programme Director of </a:t>
            </a:r>
          </a:p>
        </p:txBody>
      </p:sp>
      <p:sp>
        <p:nvSpPr>
          <p:cNvPr id="31" name="TextBox 31"/>
          <p:cNvSpPr txBox="1"/>
          <p:nvPr/>
        </p:nvSpPr>
        <p:spPr>
          <a:xfrm>
            <a:off x="9984919" y="3756108"/>
            <a:ext cx="3285845" cy="353324"/>
          </a:xfrm>
          <a:prstGeom prst="rect">
            <a:avLst/>
          </a:prstGeom>
        </p:spPr>
        <p:txBody>
          <a:bodyPr lIns="0" tIns="0" rIns="0" bIns="0" rtlCol="0" anchor="t">
            <a:spAutoFit/>
          </a:bodyPr>
          <a:lstStyle/>
          <a:p>
            <a:pPr algn="l">
              <a:lnSpc>
                <a:spcPts val="2857"/>
              </a:lnSpc>
            </a:pPr>
            <a:r>
              <a:rPr lang="en-US" sz="2041" b="1">
                <a:solidFill>
                  <a:srgbClr val="FFFFFF"/>
                </a:solidFill>
                <a:latin typeface="Arial Bold"/>
                <a:ea typeface="Arial Bold"/>
                <a:cs typeface="Arial Bold"/>
                <a:sym typeface="Arial Bold"/>
              </a:rPr>
              <a:t>School Academic Advisor </a:t>
            </a:r>
          </a:p>
        </p:txBody>
      </p:sp>
      <p:sp>
        <p:nvSpPr>
          <p:cNvPr id="32" name="TextBox 32"/>
          <p:cNvSpPr txBox="1"/>
          <p:nvPr/>
        </p:nvSpPr>
        <p:spPr>
          <a:xfrm>
            <a:off x="2064938" y="3913223"/>
            <a:ext cx="1933708" cy="352794"/>
          </a:xfrm>
          <a:prstGeom prst="rect">
            <a:avLst/>
          </a:prstGeom>
        </p:spPr>
        <p:txBody>
          <a:bodyPr lIns="0" tIns="0" rIns="0" bIns="0" rtlCol="0" anchor="t">
            <a:spAutoFit/>
          </a:bodyPr>
          <a:lstStyle/>
          <a:p>
            <a:pPr algn="l">
              <a:lnSpc>
                <a:spcPts val="2852"/>
              </a:lnSpc>
            </a:pPr>
            <a:r>
              <a:rPr lang="en-US" sz="2037" b="1">
                <a:solidFill>
                  <a:srgbClr val="FFFFFF"/>
                </a:solidFill>
                <a:latin typeface="Arial Bold"/>
                <a:ea typeface="Arial Bold"/>
                <a:cs typeface="Arial Bold"/>
                <a:sym typeface="Arial Bold"/>
              </a:rPr>
              <a:t>BEng(CompSc)</a:t>
            </a:r>
          </a:p>
        </p:txBody>
      </p:sp>
      <p:sp>
        <p:nvSpPr>
          <p:cNvPr id="33" name="TextBox 33"/>
          <p:cNvSpPr txBox="1"/>
          <p:nvPr/>
        </p:nvSpPr>
        <p:spPr>
          <a:xfrm>
            <a:off x="6208827" y="3913223"/>
            <a:ext cx="2206445" cy="352794"/>
          </a:xfrm>
          <a:prstGeom prst="rect">
            <a:avLst/>
          </a:prstGeom>
        </p:spPr>
        <p:txBody>
          <a:bodyPr lIns="0" tIns="0" rIns="0" bIns="0" rtlCol="0" anchor="t">
            <a:spAutoFit/>
          </a:bodyPr>
          <a:lstStyle/>
          <a:p>
            <a:pPr algn="l">
              <a:lnSpc>
                <a:spcPts val="2852"/>
              </a:lnSpc>
            </a:pPr>
            <a:r>
              <a:rPr lang="en-US" sz="2037" b="1">
                <a:solidFill>
                  <a:srgbClr val="FFFFFF"/>
                </a:solidFill>
                <a:latin typeface="Arial Bold"/>
                <a:ea typeface="Arial Bold"/>
                <a:cs typeface="Arial Bold"/>
                <a:sym typeface="Arial Bold"/>
              </a:rPr>
              <a:t>BEng(AI&amp;DataSc)</a:t>
            </a:r>
          </a:p>
        </p:txBody>
      </p:sp>
      <p:sp>
        <p:nvSpPr>
          <p:cNvPr id="34" name="TextBox 34"/>
          <p:cNvSpPr txBox="1"/>
          <p:nvPr/>
        </p:nvSpPr>
        <p:spPr>
          <a:xfrm>
            <a:off x="6257381" y="7341737"/>
            <a:ext cx="1854547" cy="986537"/>
          </a:xfrm>
          <a:prstGeom prst="rect">
            <a:avLst/>
          </a:prstGeom>
        </p:spPr>
        <p:txBody>
          <a:bodyPr lIns="0" tIns="0" rIns="0" bIns="0" rtlCol="0" anchor="t">
            <a:spAutoFit/>
          </a:bodyPr>
          <a:lstStyle/>
          <a:p>
            <a:pPr algn="l">
              <a:lnSpc>
                <a:spcPts val="3870"/>
              </a:lnSpc>
            </a:pPr>
            <a:r>
              <a:rPr lang="en-US" sz="3199" b="1">
                <a:solidFill>
                  <a:srgbClr val="000000"/>
                </a:solidFill>
                <a:latin typeface="Work Sans Bold"/>
                <a:ea typeface="Work Sans Bold"/>
                <a:cs typeface="Work Sans Bold"/>
                <a:sym typeface="Work Sans Bold"/>
              </a:rPr>
              <a:t>Prof. WU,</a:t>
            </a:r>
          </a:p>
          <a:p>
            <a:pPr algn="l">
              <a:lnSpc>
                <a:spcPts val="3870"/>
              </a:lnSpc>
            </a:pPr>
            <a:r>
              <a:rPr lang="en-US" sz="3199" b="1">
                <a:solidFill>
                  <a:srgbClr val="000000"/>
                </a:solidFill>
                <a:latin typeface="Work Sans Bold"/>
                <a:ea typeface="Work Sans Bold"/>
                <a:cs typeface="Work Sans Bold"/>
                <a:sym typeface="Work Sans Bold"/>
              </a:rPr>
              <a:t>Zhenqin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TextBox 11"/>
          <p:cNvSpPr txBox="1"/>
          <p:nvPr/>
        </p:nvSpPr>
        <p:spPr>
          <a:xfrm>
            <a:off x="862291" y="3111866"/>
            <a:ext cx="11158077" cy="2297431"/>
          </a:xfrm>
          <a:prstGeom prst="rect">
            <a:avLst/>
          </a:prstGeom>
        </p:spPr>
        <p:txBody>
          <a:bodyPr lIns="0" tIns="0" rIns="0" bIns="0" rtlCol="0" anchor="t">
            <a:spAutoFit/>
          </a:bodyPr>
          <a:lstStyle/>
          <a:p>
            <a:pPr algn="l">
              <a:lnSpc>
                <a:spcPts val="18015"/>
              </a:lnSpc>
            </a:pPr>
            <a:r>
              <a:rPr lang="en-US" sz="15012" b="1">
                <a:solidFill>
                  <a:srgbClr val="0A5AFF"/>
                </a:solidFill>
                <a:latin typeface="Work Sans Bold"/>
                <a:ea typeface="Work Sans Bold"/>
                <a:cs typeface="Work Sans Bold"/>
                <a:sym typeface="Work Sans Bold"/>
              </a:rPr>
              <a:t>Thank you!</a:t>
            </a:r>
          </a:p>
        </p:txBody>
      </p:sp>
      <p:sp>
        <p:nvSpPr>
          <p:cNvPr id="12" name="TextBox 12"/>
          <p:cNvSpPr txBox="1"/>
          <p:nvPr/>
        </p:nvSpPr>
        <p:spPr>
          <a:xfrm>
            <a:off x="862291" y="5352147"/>
            <a:ext cx="6566684" cy="930731"/>
          </a:xfrm>
          <a:prstGeom prst="rect">
            <a:avLst/>
          </a:prstGeom>
        </p:spPr>
        <p:txBody>
          <a:bodyPr lIns="0" tIns="0" rIns="0" bIns="0" rtlCol="0" anchor="t">
            <a:spAutoFit/>
          </a:bodyPr>
          <a:lstStyle/>
          <a:p>
            <a:pPr algn="l">
              <a:lnSpc>
                <a:spcPts val="3741"/>
              </a:lnSpc>
            </a:pPr>
            <a:r>
              <a:rPr lang="en-US" sz="2724" b="1">
                <a:solidFill>
                  <a:srgbClr val="000000"/>
                </a:solidFill>
                <a:latin typeface="Work Sans Bold"/>
                <a:ea typeface="Work Sans Bold"/>
                <a:cs typeface="Work Sans Bold"/>
                <a:sym typeface="Work Sans Bold"/>
              </a:rPr>
              <a:t>Contact us</a:t>
            </a:r>
          </a:p>
          <a:p>
            <a:pPr algn="l">
              <a:lnSpc>
                <a:spcPts val="3741"/>
              </a:lnSpc>
            </a:pPr>
            <a:r>
              <a:rPr lang="en-US" sz="2724">
                <a:solidFill>
                  <a:srgbClr val="000000"/>
                </a:solidFill>
                <a:latin typeface="Work Sans"/>
                <a:ea typeface="Work Sans"/>
                <a:cs typeface="Work Sans"/>
                <a:sym typeface="Work Sans"/>
              </a:rPr>
              <a:t>Email: cs6999@hku.hk </a:t>
            </a:r>
          </a:p>
        </p:txBody>
      </p:sp>
      <p:grpSp>
        <p:nvGrpSpPr>
          <p:cNvPr id="13" name="Group 13"/>
          <p:cNvGrpSpPr/>
          <p:nvPr/>
        </p:nvGrpSpPr>
        <p:grpSpPr>
          <a:xfrm>
            <a:off x="6708618" y="207402"/>
            <a:ext cx="7524695" cy="655733"/>
            <a:chOff x="0" y="0"/>
            <a:chExt cx="1981813" cy="172703"/>
          </a:xfrm>
        </p:grpSpPr>
        <p:sp>
          <p:nvSpPr>
            <p:cNvPr id="14" name="Freeform 14"/>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5" name="TextBox 15"/>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6" name="Group 16"/>
          <p:cNvGrpSpPr/>
          <p:nvPr/>
        </p:nvGrpSpPr>
        <p:grpSpPr>
          <a:xfrm>
            <a:off x="3635343" y="250887"/>
            <a:ext cx="10329281" cy="569547"/>
            <a:chOff x="0" y="0"/>
            <a:chExt cx="13772375" cy="759396"/>
          </a:xfrm>
        </p:grpSpPr>
        <p:sp>
          <p:nvSpPr>
            <p:cNvPr id="17" name="Freeform 17"/>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18" name="TextBox 18"/>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82125" y="0"/>
            <a:ext cx="8905875" cy="10287000"/>
            <a:chOff x="0" y="0"/>
            <a:chExt cx="11874500" cy="13716000"/>
          </a:xfrm>
        </p:grpSpPr>
        <p:sp>
          <p:nvSpPr>
            <p:cNvPr id="3" name="Freeform 3"/>
            <p:cNvSpPr/>
            <p:nvPr/>
          </p:nvSpPr>
          <p:spPr>
            <a:xfrm>
              <a:off x="0" y="0"/>
              <a:ext cx="11874500" cy="13716000"/>
            </a:xfrm>
            <a:custGeom>
              <a:avLst/>
              <a:gdLst/>
              <a:ahLst/>
              <a:cxnLst/>
              <a:rect l="l" t="t" r="r" b="b"/>
              <a:pathLst>
                <a:path w="11874500" h="13716000">
                  <a:moveTo>
                    <a:pt x="0" y="0"/>
                  </a:moveTo>
                  <a:lnTo>
                    <a:pt x="11874500" y="0"/>
                  </a:lnTo>
                  <a:lnTo>
                    <a:pt x="11874500" y="13716000"/>
                  </a:lnTo>
                  <a:lnTo>
                    <a:pt x="0" y="13716000"/>
                  </a:lnTo>
                  <a:lnTo>
                    <a:pt x="0" y="0"/>
                  </a:lnTo>
                  <a:close/>
                </a:path>
              </a:pathLst>
            </a:custGeom>
            <a:blipFill>
              <a:blip r:embed="rId2"/>
              <a:stretch>
                <a:fillRect b="-40"/>
              </a:stretch>
            </a:blipFill>
          </p:spPr>
        </p:sp>
      </p:grpSp>
      <p:sp>
        <p:nvSpPr>
          <p:cNvPr id="4" name="TextBox 4"/>
          <p:cNvSpPr txBox="1"/>
          <p:nvPr/>
        </p:nvSpPr>
        <p:spPr>
          <a:xfrm>
            <a:off x="784422" y="529209"/>
            <a:ext cx="7717366" cy="1625937"/>
          </a:xfrm>
          <a:prstGeom prst="rect">
            <a:avLst/>
          </a:prstGeom>
        </p:spPr>
        <p:txBody>
          <a:bodyPr wrap="square" lIns="0" tIns="0" rIns="0" bIns="0" rtlCol="0" anchor="t">
            <a:spAutoFit/>
          </a:bodyPr>
          <a:lstStyle/>
          <a:p>
            <a:pPr algn="ctr">
              <a:lnSpc>
                <a:spcPts val="6253"/>
              </a:lnSpc>
            </a:pPr>
            <a:r>
              <a:rPr lang="en-US" sz="5790" b="1" dirty="0">
                <a:solidFill>
                  <a:srgbClr val="051464"/>
                </a:solidFill>
                <a:latin typeface="Arial Bold"/>
                <a:ea typeface="Arial Bold"/>
                <a:cs typeface="Arial Bold"/>
                <a:sym typeface="Arial Bold"/>
              </a:rPr>
              <a:t>International rankings</a:t>
            </a:r>
          </a:p>
          <a:p>
            <a:pPr algn="ctr">
              <a:lnSpc>
                <a:spcPts val="6253"/>
              </a:lnSpc>
            </a:pPr>
            <a:r>
              <a:rPr lang="en-US" sz="5790" b="1" dirty="0">
                <a:solidFill>
                  <a:srgbClr val="051464"/>
                </a:solidFill>
                <a:latin typeface="Arial Bold"/>
                <a:ea typeface="Arial Bold"/>
                <a:cs typeface="Arial Bold"/>
                <a:sym typeface="Arial Bold"/>
              </a:rPr>
              <a:t>of HKU</a:t>
            </a:r>
          </a:p>
        </p:txBody>
      </p:sp>
      <p:sp>
        <p:nvSpPr>
          <p:cNvPr id="5" name="AutoShape 5"/>
          <p:cNvSpPr/>
          <p:nvPr/>
        </p:nvSpPr>
        <p:spPr>
          <a:xfrm>
            <a:off x="2544516" y="2159908"/>
            <a:ext cx="4149250" cy="25419"/>
          </a:xfrm>
          <a:prstGeom prst="line">
            <a:avLst/>
          </a:prstGeom>
          <a:ln w="9525" cap="rnd">
            <a:solidFill>
              <a:srgbClr val="FF7814"/>
            </a:solidFill>
            <a:prstDash val="solid"/>
            <a:headEnd type="none" w="sm" len="sm"/>
            <a:tailEnd type="none" w="sm" len="sm"/>
          </a:ln>
        </p:spPr>
      </p:sp>
      <p:sp>
        <p:nvSpPr>
          <p:cNvPr id="6" name="TextBox 6"/>
          <p:cNvSpPr txBox="1"/>
          <p:nvPr/>
        </p:nvSpPr>
        <p:spPr>
          <a:xfrm>
            <a:off x="3893219" y="4935136"/>
            <a:ext cx="1646302" cy="935633"/>
          </a:xfrm>
          <a:prstGeom prst="rect">
            <a:avLst/>
          </a:prstGeom>
        </p:spPr>
        <p:txBody>
          <a:bodyPr lIns="0" tIns="0" rIns="0" bIns="0" rtlCol="0" anchor="t">
            <a:spAutoFit/>
          </a:bodyPr>
          <a:lstStyle/>
          <a:p>
            <a:pPr algn="l">
              <a:lnSpc>
                <a:spcPts val="7170"/>
              </a:lnSpc>
            </a:pPr>
            <a:r>
              <a:rPr lang="en-US" sz="5975">
                <a:solidFill>
                  <a:srgbClr val="116373"/>
                </a:solidFill>
                <a:latin typeface="Arial"/>
                <a:ea typeface="Arial"/>
                <a:cs typeface="Arial"/>
                <a:sym typeface="Arial"/>
              </a:rPr>
              <a:t>#18</a:t>
            </a:r>
          </a:p>
        </p:txBody>
      </p:sp>
      <p:sp>
        <p:nvSpPr>
          <p:cNvPr id="7" name="TextBox 7"/>
          <p:cNvSpPr txBox="1"/>
          <p:nvPr/>
        </p:nvSpPr>
        <p:spPr>
          <a:xfrm>
            <a:off x="939534" y="4313910"/>
            <a:ext cx="3796057" cy="463054"/>
          </a:xfrm>
          <a:prstGeom prst="rect">
            <a:avLst/>
          </a:prstGeom>
        </p:spPr>
        <p:txBody>
          <a:bodyPr lIns="0" tIns="0" rIns="0" bIns="0" rtlCol="0" anchor="t">
            <a:spAutoFit/>
          </a:bodyPr>
          <a:lstStyle/>
          <a:p>
            <a:pPr algn="ctr">
              <a:lnSpc>
                <a:spcPts val="3585"/>
              </a:lnSpc>
            </a:pPr>
            <a:r>
              <a:rPr lang="en-US" sz="2987">
                <a:solidFill>
                  <a:srgbClr val="000000"/>
                </a:solidFill>
                <a:latin typeface="Arial"/>
                <a:ea typeface="Arial"/>
                <a:cs typeface="Arial"/>
                <a:sym typeface="Arial"/>
              </a:rPr>
              <a:t>in Asia (2026)</a:t>
            </a:r>
          </a:p>
        </p:txBody>
      </p:sp>
      <p:grpSp>
        <p:nvGrpSpPr>
          <p:cNvPr id="8" name="Group 8"/>
          <p:cNvGrpSpPr/>
          <p:nvPr/>
        </p:nvGrpSpPr>
        <p:grpSpPr>
          <a:xfrm>
            <a:off x="3626206" y="7246401"/>
            <a:ext cx="2124446" cy="891911"/>
            <a:chOff x="0" y="0"/>
            <a:chExt cx="2832595" cy="1189215"/>
          </a:xfrm>
        </p:grpSpPr>
        <p:sp>
          <p:nvSpPr>
            <p:cNvPr id="9" name="Freeform 9" descr="A logo with a letter e"/>
            <p:cNvSpPr/>
            <p:nvPr/>
          </p:nvSpPr>
          <p:spPr>
            <a:xfrm>
              <a:off x="0" y="0"/>
              <a:ext cx="2832608" cy="1189228"/>
            </a:xfrm>
            <a:custGeom>
              <a:avLst/>
              <a:gdLst/>
              <a:ahLst/>
              <a:cxnLst/>
              <a:rect l="l" t="t" r="r" b="b"/>
              <a:pathLst>
                <a:path w="2832608" h="1189228">
                  <a:moveTo>
                    <a:pt x="0" y="0"/>
                  </a:moveTo>
                  <a:lnTo>
                    <a:pt x="2832608" y="0"/>
                  </a:lnTo>
                  <a:lnTo>
                    <a:pt x="2832608" y="1189228"/>
                  </a:lnTo>
                  <a:lnTo>
                    <a:pt x="0" y="1189228"/>
                  </a:lnTo>
                  <a:lnTo>
                    <a:pt x="0" y="0"/>
                  </a:lnTo>
                  <a:close/>
                </a:path>
              </a:pathLst>
            </a:custGeom>
            <a:blipFill>
              <a:blip r:embed="rId3"/>
              <a:stretch>
                <a:fillRect b="1"/>
              </a:stretch>
            </a:blipFill>
          </p:spPr>
        </p:sp>
      </p:grpSp>
      <p:sp>
        <p:nvSpPr>
          <p:cNvPr id="10" name="TextBox 10"/>
          <p:cNvSpPr txBox="1"/>
          <p:nvPr/>
        </p:nvSpPr>
        <p:spPr>
          <a:xfrm>
            <a:off x="5694023" y="3470281"/>
            <a:ext cx="1646302" cy="935633"/>
          </a:xfrm>
          <a:prstGeom prst="rect">
            <a:avLst/>
          </a:prstGeom>
        </p:spPr>
        <p:txBody>
          <a:bodyPr lIns="0" tIns="0" rIns="0" bIns="0" rtlCol="0" anchor="t">
            <a:spAutoFit/>
          </a:bodyPr>
          <a:lstStyle/>
          <a:p>
            <a:pPr algn="l">
              <a:lnSpc>
                <a:spcPts val="7170"/>
              </a:lnSpc>
            </a:pPr>
            <a:r>
              <a:rPr lang="en-US" sz="5975">
                <a:solidFill>
                  <a:srgbClr val="82463C"/>
                </a:solidFill>
                <a:latin typeface="Arial"/>
                <a:ea typeface="Arial"/>
                <a:cs typeface="Arial"/>
                <a:sym typeface="Arial"/>
              </a:rPr>
              <a:t>#11</a:t>
            </a:r>
          </a:p>
        </p:txBody>
      </p:sp>
      <p:sp>
        <p:nvSpPr>
          <p:cNvPr id="11" name="TextBox 11"/>
          <p:cNvSpPr txBox="1"/>
          <p:nvPr/>
        </p:nvSpPr>
        <p:spPr>
          <a:xfrm>
            <a:off x="4619141" y="4311669"/>
            <a:ext cx="3796057" cy="463054"/>
          </a:xfrm>
          <a:prstGeom prst="rect">
            <a:avLst/>
          </a:prstGeom>
        </p:spPr>
        <p:txBody>
          <a:bodyPr lIns="0" tIns="0" rIns="0" bIns="0" rtlCol="0" anchor="t">
            <a:spAutoFit/>
          </a:bodyPr>
          <a:lstStyle/>
          <a:p>
            <a:pPr algn="ctr">
              <a:lnSpc>
                <a:spcPts val="3585"/>
              </a:lnSpc>
            </a:pPr>
            <a:r>
              <a:rPr lang="en-US" sz="2987">
                <a:solidFill>
                  <a:srgbClr val="000000"/>
                </a:solidFill>
                <a:latin typeface="Arial"/>
                <a:ea typeface="Arial"/>
                <a:cs typeface="Arial"/>
                <a:sym typeface="Arial"/>
              </a:rPr>
              <a:t>in the world (2027)</a:t>
            </a:r>
          </a:p>
        </p:txBody>
      </p:sp>
      <p:sp>
        <p:nvSpPr>
          <p:cNvPr id="12" name="TextBox 12"/>
          <p:cNvSpPr txBox="1"/>
          <p:nvPr/>
        </p:nvSpPr>
        <p:spPr>
          <a:xfrm>
            <a:off x="2353265" y="3477947"/>
            <a:ext cx="1646302" cy="935633"/>
          </a:xfrm>
          <a:prstGeom prst="rect">
            <a:avLst/>
          </a:prstGeom>
        </p:spPr>
        <p:txBody>
          <a:bodyPr lIns="0" tIns="0" rIns="0" bIns="0" rtlCol="0" anchor="t">
            <a:spAutoFit/>
          </a:bodyPr>
          <a:lstStyle/>
          <a:p>
            <a:pPr algn="l">
              <a:lnSpc>
                <a:spcPts val="7170"/>
              </a:lnSpc>
            </a:pPr>
            <a:r>
              <a:rPr lang="en-US" sz="5975">
                <a:solidFill>
                  <a:srgbClr val="0837B2"/>
                </a:solidFill>
                <a:latin typeface="Arial"/>
                <a:ea typeface="Arial"/>
                <a:cs typeface="Arial"/>
                <a:sym typeface="Arial"/>
              </a:rPr>
              <a:t>#1</a:t>
            </a:r>
          </a:p>
        </p:txBody>
      </p:sp>
      <p:sp>
        <p:nvSpPr>
          <p:cNvPr id="13" name="TextBox 13"/>
          <p:cNvSpPr txBox="1"/>
          <p:nvPr/>
        </p:nvSpPr>
        <p:spPr>
          <a:xfrm>
            <a:off x="1059417" y="5786893"/>
            <a:ext cx="7377906" cy="916583"/>
          </a:xfrm>
          <a:prstGeom prst="rect">
            <a:avLst/>
          </a:prstGeom>
        </p:spPr>
        <p:txBody>
          <a:bodyPr lIns="0" tIns="0" rIns="0" bIns="0" rtlCol="0" anchor="t">
            <a:spAutoFit/>
          </a:bodyPr>
          <a:lstStyle/>
          <a:p>
            <a:pPr algn="ctr">
              <a:lnSpc>
                <a:spcPts val="3585"/>
              </a:lnSpc>
            </a:pPr>
            <a:r>
              <a:rPr lang="en-US" sz="2987">
                <a:solidFill>
                  <a:srgbClr val="000000"/>
                </a:solidFill>
                <a:latin typeface="Arial"/>
                <a:ea typeface="Arial"/>
                <a:cs typeface="Arial"/>
                <a:sym typeface="Arial"/>
              </a:rPr>
              <a:t>Data Science and Artificial Intelligence (2026)</a:t>
            </a:r>
          </a:p>
        </p:txBody>
      </p:sp>
      <p:sp>
        <p:nvSpPr>
          <p:cNvPr id="14" name="TextBox 14"/>
          <p:cNvSpPr txBox="1"/>
          <p:nvPr/>
        </p:nvSpPr>
        <p:spPr>
          <a:xfrm>
            <a:off x="2195884" y="8047063"/>
            <a:ext cx="1763354" cy="933450"/>
          </a:xfrm>
          <a:prstGeom prst="rect">
            <a:avLst/>
          </a:prstGeom>
        </p:spPr>
        <p:txBody>
          <a:bodyPr lIns="0" tIns="0" rIns="0" bIns="0" rtlCol="0" anchor="t">
            <a:spAutoFit/>
          </a:bodyPr>
          <a:lstStyle/>
          <a:p>
            <a:pPr algn="l">
              <a:lnSpc>
                <a:spcPts val="7175"/>
              </a:lnSpc>
            </a:pPr>
            <a:r>
              <a:rPr lang="en-US" sz="5979">
                <a:solidFill>
                  <a:srgbClr val="0837B2"/>
                </a:solidFill>
                <a:latin typeface="Arial"/>
                <a:ea typeface="Arial"/>
                <a:cs typeface="Arial"/>
                <a:sym typeface="Arial"/>
              </a:rPr>
              <a:t>#6</a:t>
            </a:r>
          </a:p>
        </p:txBody>
      </p:sp>
      <p:sp>
        <p:nvSpPr>
          <p:cNvPr id="15" name="TextBox 15"/>
          <p:cNvSpPr txBox="1"/>
          <p:nvPr/>
        </p:nvSpPr>
        <p:spPr>
          <a:xfrm>
            <a:off x="784422" y="8963025"/>
            <a:ext cx="3780292" cy="457200"/>
          </a:xfrm>
          <a:prstGeom prst="rect">
            <a:avLst/>
          </a:prstGeom>
        </p:spPr>
        <p:txBody>
          <a:bodyPr lIns="0" tIns="0" rIns="0" bIns="0" rtlCol="0" anchor="t">
            <a:spAutoFit/>
          </a:bodyPr>
          <a:lstStyle/>
          <a:p>
            <a:pPr algn="ctr">
              <a:lnSpc>
                <a:spcPts val="3588"/>
              </a:lnSpc>
            </a:pPr>
            <a:r>
              <a:rPr lang="en-US" sz="2990">
                <a:solidFill>
                  <a:srgbClr val="000000"/>
                </a:solidFill>
                <a:latin typeface="Arial"/>
                <a:ea typeface="Arial"/>
                <a:cs typeface="Arial"/>
                <a:sym typeface="Arial"/>
              </a:rPr>
              <a:t>in Asia (2026)</a:t>
            </a:r>
          </a:p>
        </p:txBody>
      </p:sp>
      <p:grpSp>
        <p:nvGrpSpPr>
          <p:cNvPr id="16" name="Group 16"/>
          <p:cNvGrpSpPr/>
          <p:nvPr/>
        </p:nvGrpSpPr>
        <p:grpSpPr>
          <a:xfrm>
            <a:off x="3242920" y="2484263"/>
            <a:ext cx="2586980" cy="824093"/>
            <a:chOff x="0" y="0"/>
            <a:chExt cx="3449307" cy="1098791"/>
          </a:xfrm>
        </p:grpSpPr>
        <p:sp>
          <p:nvSpPr>
            <p:cNvPr id="17" name="Freeform 17" descr="A logo with black and yellow text  Description automatically generated"/>
            <p:cNvSpPr/>
            <p:nvPr/>
          </p:nvSpPr>
          <p:spPr>
            <a:xfrm>
              <a:off x="0" y="0"/>
              <a:ext cx="3449320" cy="1098804"/>
            </a:xfrm>
            <a:custGeom>
              <a:avLst/>
              <a:gdLst/>
              <a:ahLst/>
              <a:cxnLst/>
              <a:rect l="l" t="t" r="r" b="b"/>
              <a:pathLst>
                <a:path w="3449320" h="1098804">
                  <a:moveTo>
                    <a:pt x="0" y="0"/>
                  </a:moveTo>
                  <a:lnTo>
                    <a:pt x="3449320" y="0"/>
                  </a:lnTo>
                  <a:lnTo>
                    <a:pt x="3449320" y="1098804"/>
                  </a:lnTo>
                  <a:lnTo>
                    <a:pt x="0" y="1098804"/>
                  </a:lnTo>
                  <a:lnTo>
                    <a:pt x="0" y="0"/>
                  </a:lnTo>
                  <a:close/>
                </a:path>
              </a:pathLst>
            </a:custGeom>
            <a:blipFill>
              <a:blip r:embed="rId4"/>
              <a:stretch>
                <a:fillRect t="-33509" b="-30735"/>
              </a:stretch>
            </a:blipFill>
          </p:spPr>
        </p:sp>
      </p:grpSp>
      <p:sp>
        <p:nvSpPr>
          <p:cNvPr id="18" name="TextBox 18"/>
          <p:cNvSpPr txBox="1"/>
          <p:nvPr/>
        </p:nvSpPr>
        <p:spPr>
          <a:xfrm>
            <a:off x="5829900" y="8104365"/>
            <a:ext cx="1763354" cy="933450"/>
          </a:xfrm>
          <a:prstGeom prst="rect">
            <a:avLst/>
          </a:prstGeom>
        </p:spPr>
        <p:txBody>
          <a:bodyPr lIns="0" tIns="0" rIns="0" bIns="0" rtlCol="0" anchor="t">
            <a:spAutoFit/>
          </a:bodyPr>
          <a:lstStyle/>
          <a:p>
            <a:pPr algn="l">
              <a:lnSpc>
                <a:spcPts val="7175"/>
              </a:lnSpc>
            </a:pPr>
            <a:r>
              <a:rPr lang="en-US" sz="5979">
                <a:solidFill>
                  <a:srgbClr val="0837B2"/>
                </a:solidFill>
                <a:latin typeface="Arial"/>
                <a:ea typeface="Arial"/>
                <a:cs typeface="Arial"/>
                <a:sym typeface="Arial"/>
              </a:rPr>
              <a:t>#33</a:t>
            </a:r>
          </a:p>
        </p:txBody>
      </p:sp>
      <p:sp>
        <p:nvSpPr>
          <p:cNvPr id="19" name="TextBox 19"/>
          <p:cNvSpPr txBox="1"/>
          <p:nvPr/>
        </p:nvSpPr>
        <p:spPr>
          <a:xfrm>
            <a:off x="4882896" y="8958615"/>
            <a:ext cx="3780292" cy="457200"/>
          </a:xfrm>
          <a:prstGeom prst="rect">
            <a:avLst/>
          </a:prstGeom>
        </p:spPr>
        <p:txBody>
          <a:bodyPr lIns="0" tIns="0" rIns="0" bIns="0" rtlCol="0" anchor="t">
            <a:spAutoFit/>
          </a:bodyPr>
          <a:lstStyle/>
          <a:p>
            <a:pPr algn="ctr">
              <a:lnSpc>
                <a:spcPts val="3588"/>
              </a:lnSpc>
            </a:pPr>
            <a:r>
              <a:rPr lang="en-US" sz="2990">
                <a:solidFill>
                  <a:srgbClr val="000000"/>
                </a:solidFill>
                <a:latin typeface="Arial"/>
                <a:ea typeface="Arial"/>
                <a:cs typeface="Arial"/>
                <a:sym typeface="Arial"/>
              </a:rPr>
              <a:t>in the world (2026)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Freeform 11"/>
          <p:cNvSpPr/>
          <p:nvPr/>
        </p:nvSpPr>
        <p:spPr>
          <a:xfrm>
            <a:off x="654510" y="2291769"/>
            <a:ext cx="9144000" cy="575615"/>
          </a:xfrm>
          <a:custGeom>
            <a:avLst/>
            <a:gdLst/>
            <a:ahLst/>
            <a:cxnLst/>
            <a:rect l="l" t="t" r="r" b="b"/>
            <a:pathLst>
              <a:path w="9144000" h="575615">
                <a:moveTo>
                  <a:pt x="0" y="0"/>
                </a:moveTo>
                <a:lnTo>
                  <a:pt x="9144000" y="0"/>
                </a:lnTo>
                <a:lnTo>
                  <a:pt x="9144000" y="575615"/>
                </a:lnTo>
                <a:lnTo>
                  <a:pt x="0" y="5756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2471756" y="2349386"/>
            <a:ext cx="5338372" cy="416604"/>
          </a:xfrm>
          <a:prstGeom prst="rect">
            <a:avLst/>
          </a:prstGeom>
        </p:spPr>
        <p:txBody>
          <a:bodyPr lIns="0" tIns="0" rIns="0" bIns="0" rtlCol="0" anchor="t">
            <a:spAutoFit/>
          </a:bodyPr>
          <a:lstStyle/>
          <a:p>
            <a:pPr algn="l">
              <a:lnSpc>
                <a:spcPts val="3359"/>
              </a:lnSpc>
            </a:pPr>
            <a:r>
              <a:rPr lang="en-US" sz="2400">
                <a:solidFill>
                  <a:srgbClr val="FFFFFF"/>
                </a:solidFill>
                <a:latin typeface="Arial"/>
                <a:ea typeface="Arial"/>
                <a:cs typeface="Arial"/>
                <a:sym typeface="Arial"/>
              </a:rPr>
              <a:t>BEng(CompSc) and BEng(AI&amp;DataSc)</a:t>
            </a:r>
          </a:p>
        </p:txBody>
      </p:sp>
      <p:sp>
        <p:nvSpPr>
          <p:cNvPr id="13" name="TextBox 13"/>
          <p:cNvSpPr txBox="1"/>
          <p:nvPr/>
        </p:nvSpPr>
        <p:spPr>
          <a:xfrm>
            <a:off x="654510" y="3084113"/>
            <a:ext cx="13321978" cy="6400800"/>
          </a:xfrm>
          <a:prstGeom prst="rect">
            <a:avLst/>
          </a:prstGeom>
        </p:spPr>
        <p:txBody>
          <a:bodyPr lIns="0" tIns="0" rIns="0" bIns="0" rtlCol="0" anchor="t">
            <a:spAutoFit/>
          </a:bodyPr>
          <a:lstStyle/>
          <a:p>
            <a:pPr algn="l">
              <a:lnSpc>
                <a:spcPts val="4200"/>
              </a:lnSpc>
            </a:pPr>
            <a:r>
              <a:rPr lang="en-US" sz="3000" spc="30">
                <a:solidFill>
                  <a:srgbClr val="000000"/>
                </a:solidFill>
                <a:latin typeface="Arial"/>
                <a:ea typeface="Arial"/>
                <a:cs typeface="Arial"/>
                <a:sym typeface="Arial"/>
              </a:rPr>
              <a:t>Computing and Data Science (programme codes: 6999 &amp; 6200) offer the choices of two professional degree programmes, namely: </a:t>
            </a:r>
            <a:r>
              <a:rPr lang="en-US" sz="3000" b="1" spc="30">
                <a:solidFill>
                  <a:srgbClr val="000000"/>
                </a:solidFill>
                <a:latin typeface="Arial Bold"/>
                <a:ea typeface="Arial Bold"/>
                <a:cs typeface="Arial Bold"/>
                <a:sym typeface="Arial Bold"/>
              </a:rPr>
              <a:t>(1) Bachelor of Engineering in Computer Science [BEng(CompSc)], and (2) Bachelor of Engineering in Artificial Intelligence and Data Science [BEng(AI&amp;DataSc)]</a:t>
            </a:r>
            <a:r>
              <a:rPr lang="en-US" sz="3000" spc="30">
                <a:solidFill>
                  <a:srgbClr val="000000"/>
                </a:solidFill>
                <a:latin typeface="Arial"/>
                <a:ea typeface="Arial"/>
                <a:cs typeface="Arial"/>
                <a:sym typeface="Arial"/>
              </a:rPr>
              <a:t>. Students admitted to 6999 &amp; 6200 Computing and Data Science are free to choose (i.e., no quota limit applies) either of the aforesaid programmes.</a:t>
            </a:r>
          </a:p>
          <a:p>
            <a:pPr algn="l">
              <a:lnSpc>
                <a:spcPts val="4200"/>
              </a:lnSpc>
            </a:pPr>
            <a:endParaRPr lang="en-US" sz="3000" spc="30">
              <a:solidFill>
                <a:srgbClr val="000000"/>
              </a:solidFill>
              <a:latin typeface="Arial"/>
              <a:ea typeface="Arial"/>
              <a:cs typeface="Arial"/>
              <a:sym typeface="Arial"/>
            </a:endParaRPr>
          </a:p>
          <a:p>
            <a:pPr algn="l">
              <a:lnSpc>
                <a:spcPts val="4200"/>
              </a:lnSpc>
            </a:pPr>
            <a:r>
              <a:rPr lang="en-US" sz="3000" b="1" spc="30">
                <a:solidFill>
                  <a:srgbClr val="000000"/>
                </a:solidFill>
                <a:latin typeface="Arial Bold"/>
                <a:ea typeface="Arial Bold"/>
                <a:cs typeface="Arial Bold"/>
                <a:sym typeface="Arial Bold"/>
              </a:rPr>
              <a:t>Programme Selection</a:t>
            </a:r>
          </a:p>
          <a:p>
            <a:pPr algn="l">
              <a:lnSpc>
                <a:spcPts val="4200"/>
              </a:lnSpc>
            </a:pPr>
            <a:r>
              <a:rPr lang="en-US" sz="3000" spc="30">
                <a:solidFill>
                  <a:srgbClr val="000000"/>
                </a:solidFill>
                <a:latin typeface="Arial"/>
                <a:ea typeface="Arial"/>
                <a:cs typeface="Arial"/>
                <a:sym typeface="Arial"/>
              </a:rPr>
              <a:t>All students will be enrolled with BEng(CompSc) by default; and they can choose the final programme [BEng(CompSc)] or [BEng(AI&amp;DataSc)] freely by the closer to the end of Semester 2 of AY2026-27 via online form.</a:t>
            </a:r>
          </a:p>
        </p:txBody>
      </p:sp>
      <p:grpSp>
        <p:nvGrpSpPr>
          <p:cNvPr id="14" name="Group 14"/>
          <p:cNvGrpSpPr/>
          <p:nvPr/>
        </p:nvGrpSpPr>
        <p:grpSpPr>
          <a:xfrm>
            <a:off x="6708618" y="207402"/>
            <a:ext cx="7524695" cy="655733"/>
            <a:chOff x="0" y="0"/>
            <a:chExt cx="1981813" cy="172703"/>
          </a:xfrm>
        </p:grpSpPr>
        <p:sp>
          <p:nvSpPr>
            <p:cNvPr id="15" name="Freeform 15"/>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6" name="TextBox 16"/>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7" name="Group 17"/>
          <p:cNvGrpSpPr/>
          <p:nvPr/>
        </p:nvGrpSpPr>
        <p:grpSpPr>
          <a:xfrm>
            <a:off x="3635343" y="250887"/>
            <a:ext cx="10329281" cy="569547"/>
            <a:chOff x="0" y="0"/>
            <a:chExt cx="13772375" cy="759396"/>
          </a:xfrm>
        </p:grpSpPr>
        <p:sp>
          <p:nvSpPr>
            <p:cNvPr id="18" name="Freeform 18"/>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19" name="TextBox 19"/>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TextBox 11"/>
          <p:cNvSpPr txBox="1"/>
          <p:nvPr/>
        </p:nvSpPr>
        <p:spPr>
          <a:xfrm>
            <a:off x="1028700" y="3752850"/>
            <a:ext cx="9105900" cy="2762250"/>
          </a:xfrm>
          <a:prstGeom prst="rect">
            <a:avLst/>
          </a:prstGeom>
        </p:spPr>
        <p:txBody>
          <a:bodyPr lIns="0" tIns="0" rIns="0" bIns="0" rtlCol="0" anchor="t">
            <a:spAutoFit/>
          </a:bodyPr>
          <a:lstStyle/>
          <a:p>
            <a:pPr algn="l">
              <a:lnSpc>
                <a:spcPts val="7200"/>
              </a:lnSpc>
            </a:pPr>
            <a:r>
              <a:rPr lang="en-US" sz="6000" b="1">
                <a:solidFill>
                  <a:srgbClr val="0A5AFF"/>
                </a:solidFill>
                <a:latin typeface="Work Sans Bold"/>
                <a:ea typeface="Work Sans Bold"/>
                <a:cs typeface="Work Sans Bold"/>
                <a:sym typeface="Work Sans Bold"/>
              </a:rPr>
              <a:t>Bachelor of Engineering in Computer Science [BEng(CompSc)]</a:t>
            </a:r>
          </a:p>
        </p:txBody>
      </p:sp>
      <p:grpSp>
        <p:nvGrpSpPr>
          <p:cNvPr id="12" name="Group 12"/>
          <p:cNvGrpSpPr/>
          <p:nvPr/>
        </p:nvGrpSpPr>
        <p:grpSpPr>
          <a:xfrm>
            <a:off x="6708618" y="207402"/>
            <a:ext cx="7524695" cy="655733"/>
            <a:chOff x="0" y="0"/>
            <a:chExt cx="1981813" cy="172703"/>
          </a:xfrm>
        </p:grpSpPr>
        <p:sp>
          <p:nvSpPr>
            <p:cNvPr id="13" name="Freeform 13"/>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4" name="TextBox 14"/>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5" name="Group 15"/>
          <p:cNvGrpSpPr/>
          <p:nvPr/>
        </p:nvGrpSpPr>
        <p:grpSpPr>
          <a:xfrm>
            <a:off x="3635343" y="250887"/>
            <a:ext cx="10329281" cy="569547"/>
            <a:chOff x="0" y="0"/>
            <a:chExt cx="13772375" cy="759396"/>
          </a:xfrm>
        </p:grpSpPr>
        <p:sp>
          <p:nvSpPr>
            <p:cNvPr id="16" name="Freeform 16"/>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17" name="TextBox 17"/>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TextBox 11"/>
          <p:cNvSpPr txBox="1"/>
          <p:nvPr/>
        </p:nvSpPr>
        <p:spPr>
          <a:xfrm>
            <a:off x="544600" y="2224910"/>
            <a:ext cx="13688712" cy="552450"/>
          </a:xfrm>
          <a:prstGeom prst="rect">
            <a:avLst/>
          </a:prstGeom>
        </p:spPr>
        <p:txBody>
          <a:bodyPr lIns="0" tIns="0" rIns="0" bIns="0" rtlCol="0" anchor="t">
            <a:spAutoFit/>
          </a:bodyPr>
          <a:lstStyle/>
          <a:p>
            <a:pPr algn="l">
              <a:lnSpc>
                <a:spcPts val="4200"/>
              </a:lnSpc>
            </a:pPr>
            <a:r>
              <a:rPr lang="en-US" sz="3500" b="1">
                <a:solidFill>
                  <a:srgbClr val="0A5AFF"/>
                </a:solidFill>
                <a:latin typeface="Work Sans Bold"/>
                <a:ea typeface="Work Sans Bold"/>
                <a:cs typeface="Work Sans Bold"/>
                <a:sym typeface="Work Sans Bold"/>
              </a:rPr>
              <a:t>Bachelor of Engineering in Computer Science [BEng(CompSc)]</a:t>
            </a:r>
          </a:p>
        </p:txBody>
      </p:sp>
      <p:sp>
        <p:nvSpPr>
          <p:cNvPr id="12" name="Freeform 12"/>
          <p:cNvSpPr/>
          <p:nvPr/>
        </p:nvSpPr>
        <p:spPr>
          <a:xfrm>
            <a:off x="276774" y="3121245"/>
            <a:ext cx="6632538" cy="5306176"/>
          </a:xfrm>
          <a:custGeom>
            <a:avLst/>
            <a:gdLst/>
            <a:ahLst/>
            <a:cxnLst/>
            <a:rect l="l" t="t" r="r" b="b"/>
            <a:pathLst>
              <a:path w="6632538" h="5306176">
                <a:moveTo>
                  <a:pt x="0" y="0"/>
                </a:moveTo>
                <a:lnTo>
                  <a:pt x="6632538" y="0"/>
                </a:lnTo>
                <a:lnTo>
                  <a:pt x="6632538" y="5306176"/>
                </a:lnTo>
                <a:lnTo>
                  <a:pt x="0" y="530617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6956696" y="3121245"/>
            <a:ext cx="7125854" cy="4237155"/>
          </a:xfrm>
          <a:custGeom>
            <a:avLst/>
            <a:gdLst/>
            <a:ahLst/>
            <a:cxnLst/>
            <a:rect l="l" t="t" r="r" b="b"/>
            <a:pathLst>
              <a:path w="7125854" h="4237155">
                <a:moveTo>
                  <a:pt x="0" y="0"/>
                </a:moveTo>
                <a:lnTo>
                  <a:pt x="7125853" y="0"/>
                </a:lnTo>
                <a:lnTo>
                  <a:pt x="7125853" y="4237155"/>
                </a:lnTo>
                <a:lnTo>
                  <a:pt x="0" y="423715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nvGrpSpPr>
          <p:cNvPr id="14" name="Group 14"/>
          <p:cNvGrpSpPr/>
          <p:nvPr/>
        </p:nvGrpSpPr>
        <p:grpSpPr>
          <a:xfrm>
            <a:off x="7616219" y="5839067"/>
            <a:ext cx="6128243" cy="699502"/>
            <a:chOff x="0" y="0"/>
            <a:chExt cx="5118100" cy="584200"/>
          </a:xfrm>
        </p:grpSpPr>
        <p:sp>
          <p:nvSpPr>
            <p:cNvPr id="15" name="Freeform 15"/>
            <p:cNvSpPr/>
            <p:nvPr/>
          </p:nvSpPr>
          <p:spPr>
            <a:xfrm>
              <a:off x="0" y="0"/>
              <a:ext cx="5118100" cy="584200"/>
            </a:xfrm>
            <a:custGeom>
              <a:avLst/>
              <a:gdLst/>
              <a:ahLst/>
              <a:cxnLst/>
              <a:rect l="l" t="t" r="r" b="b"/>
              <a:pathLst>
                <a:path w="5118100" h="584200">
                  <a:moveTo>
                    <a:pt x="0" y="0"/>
                  </a:moveTo>
                  <a:lnTo>
                    <a:pt x="5118100" y="0"/>
                  </a:lnTo>
                  <a:lnTo>
                    <a:pt x="5118100" y="584200"/>
                  </a:lnTo>
                  <a:lnTo>
                    <a:pt x="0" y="584200"/>
                  </a:lnTo>
                  <a:lnTo>
                    <a:pt x="0" y="0"/>
                  </a:lnTo>
                  <a:close/>
                </a:path>
              </a:pathLst>
            </a:custGeom>
            <a:blipFill>
              <a:blip r:embed="rId12"/>
              <a:stretch>
                <a:fillRect/>
              </a:stretch>
            </a:blipFill>
          </p:spPr>
        </p:sp>
      </p:grpSp>
      <p:sp>
        <p:nvSpPr>
          <p:cNvPr id="16" name="TextBox 16"/>
          <p:cNvSpPr txBox="1"/>
          <p:nvPr/>
        </p:nvSpPr>
        <p:spPr>
          <a:xfrm>
            <a:off x="1782866" y="3460662"/>
            <a:ext cx="4365421" cy="442791"/>
          </a:xfrm>
          <a:prstGeom prst="rect">
            <a:avLst/>
          </a:prstGeom>
        </p:spPr>
        <p:txBody>
          <a:bodyPr lIns="0" tIns="0" rIns="0" bIns="0" rtlCol="0" anchor="t">
            <a:spAutoFit/>
          </a:bodyPr>
          <a:lstStyle/>
          <a:p>
            <a:pPr algn="l">
              <a:lnSpc>
                <a:spcPts val="3515"/>
              </a:lnSpc>
            </a:pPr>
            <a:r>
              <a:rPr lang="en-US" sz="2511" b="1" spc="2">
                <a:solidFill>
                  <a:srgbClr val="051464"/>
                </a:solidFill>
                <a:latin typeface="Arial Bold"/>
                <a:ea typeface="Arial Bold"/>
                <a:cs typeface="Arial Bold"/>
                <a:sym typeface="Arial Bold"/>
              </a:rPr>
              <a:t>Comprehensive Knowledge </a:t>
            </a:r>
          </a:p>
        </p:txBody>
      </p:sp>
      <p:sp>
        <p:nvSpPr>
          <p:cNvPr id="17" name="TextBox 17"/>
          <p:cNvSpPr txBox="1"/>
          <p:nvPr/>
        </p:nvSpPr>
        <p:spPr>
          <a:xfrm>
            <a:off x="2885550" y="3865405"/>
            <a:ext cx="1725260" cy="438759"/>
          </a:xfrm>
          <a:prstGeom prst="rect">
            <a:avLst/>
          </a:prstGeom>
        </p:spPr>
        <p:txBody>
          <a:bodyPr lIns="0" tIns="0" rIns="0" bIns="0" rtlCol="0" anchor="t">
            <a:spAutoFit/>
          </a:bodyPr>
          <a:lstStyle/>
          <a:p>
            <a:pPr algn="l">
              <a:lnSpc>
                <a:spcPts val="3567"/>
              </a:lnSpc>
            </a:pPr>
            <a:r>
              <a:rPr lang="en-US" sz="2547" b="1">
                <a:solidFill>
                  <a:srgbClr val="051464"/>
                </a:solidFill>
                <a:latin typeface="Arial Bold"/>
                <a:ea typeface="Arial Bold"/>
                <a:cs typeface="Arial Bold"/>
                <a:sym typeface="Arial Bold"/>
              </a:rPr>
              <a:t>Landscape</a:t>
            </a:r>
          </a:p>
        </p:txBody>
      </p:sp>
      <p:sp>
        <p:nvSpPr>
          <p:cNvPr id="18" name="TextBox 18"/>
          <p:cNvSpPr txBox="1"/>
          <p:nvPr/>
        </p:nvSpPr>
        <p:spPr>
          <a:xfrm>
            <a:off x="1007647" y="4140252"/>
            <a:ext cx="109913" cy="1464984"/>
          </a:xfrm>
          <a:prstGeom prst="rect">
            <a:avLst/>
          </a:prstGeom>
        </p:spPr>
        <p:txBody>
          <a:bodyPr lIns="0" tIns="0" rIns="0" bIns="0" rtlCol="0" anchor="t">
            <a:spAutoFit/>
          </a:bodyPr>
          <a:lstStyle/>
          <a:p>
            <a:pPr algn="just">
              <a:lnSpc>
                <a:spcPts val="6130"/>
              </a:lnSpc>
            </a:pPr>
            <a:r>
              <a:rPr lang="en-US" sz="2547">
                <a:solidFill>
                  <a:srgbClr val="000000"/>
                </a:solidFill>
                <a:latin typeface="Arial"/>
                <a:ea typeface="Arial"/>
                <a:cs typeface="Arial"/>
                <a:sym typeface="Arial"/>
              </a:rPr>
              <a:t>- -</a:t>
            </a:r>
          </a:p>
        </p:txBody>
      </p:sp>
      <p:sp>
        <p:nvSpPr>
          <p:cNvPr id="19" name="TextBox 19"/>
          <p:cNvSpPr txBox="1"/>
          <p:nvPr/>
        </p:nvSpPr>
        <p:spPr>
          <a:xfrm>
            <a:off x="1465060" y="4435527"/>
            <a:ext cx="4520271" cy="1169709"/>
          </a:xfrm>
          <a:prstGeom prst="rect">
            <a:avLst/>
          </a:prstGeom>
        </p:spPr>
        <p:txBody>
          <a:bodyPr lIns="0" tIns="0" rIns="0" bIns="0" rtlCol="0" anchor="t">
            <a:spAutoFit/>
          </a:bodyPr>
          <a:lstStyle/>
          <a:p>
            <a:pPr algn="l">
              <a:lnSpc>
                <a:spcPts val="3065"/>
              </a:lnSpc>
            </a:pPr>
            <a:r>
              <a:rPr lang="en-US" sz="2547" spc="2">
                <a:solidFill>
                  <a:srgbClr val="000000"/>
                </a:solidFill>
                <a:latin typeface="Arial"/>
                <a:ea typeface="Arial"/>
                <a:cs typeface="Arial"/>
                <a:sym typeface="Arial"/>
              </a:rPr>
              <a:t>Strong foundation in computer science and its applications Covers a wide range of topics:</a:t>
            </a:r>
          </a:p>
        </p:txBody>
      </p:sp>
      <p:sp>
        <p:nvSpPr>
          <p:cNvPr id="20" name="TextBox 20"/>
          <p:cNvSpPr txBox="1"/>
          <p:nvPr/>
        </p:nvSpPr>
        <p:spPr>
          <a:xfrm>
            <a:off x="1156216" y="5652324"/>
            <a:ext cx="5411103" cy="2327935"/>
          </a:xfrm>
          <a:prstGeom prst="rect">
            <a:avLst/>
          </a:prstGeom>
        </p:spPr>
        <p:txBody>
          <a:bodyPr lIns="0" tIns="0" rIns="0" bIns="0" rtlCol="0" anchor="t">
            <a:spAutoFit/>
          </a:bodyPr>
          <a:lstStyle/>
          <a:p>
            <a:pPr marL="550940" lvl="1" indent="-275470" algn="l">
              <a:lnSpc>
                <a:spcPts val="3069"/>
              </a:lnSpc>
              <a:buFont typeface="Arial"/>
              <a:buChar char="•"/>
            </a:pPr>
            <a:r>
              <a:rPr lang="en-US" sz="2551">
                <a:solidFill>
                  <a:srgbClr val="000000"/>
                </a:solidFill>
                <a:latin typeface="Arial"/>
                <a:ea typeface="Arial"/>
                <a:cs typeface="Arial"/>
                <a:sym typeface="Arial"/>
              </a:rPr>
              <a:t>Programming</a:t>
            </a:r>
          </a:p>
          <a:p>
            <a:pPr marL="550940" lvl="1" indent="-275470" algn="l">
              <a:lnSpc>
                <a:spcPts val="3069"/>
              </a:lnSpc>
              <a:buFont typeface="Arial"/>
              <a:buChar char="•"/>
            </a:pPr>
            <a:r>
              <a:rPr lang="en-US" sz="2551">
                <a:solidFill>
                  <a:srgbClr val="000000"/>
                </a:solidFill>
                <a:latin typeface="Arial"/>
                <a:ea typeface="Arial"/>
                <a:cs typeface="Arial"/>
                <a:sym typeface="Arial"/>
              </a:rPr>
              <a:t>Algorithms</a:t>
            </a:r>
          </a:p>
          <a:p>
            <a:pPr marL="550940" lvl="1" indent="-275470" algn="l">
              <a:lnSpc>
                <a:spcPts val="3069"/>
              </a:lnSpc>
              <a:buFont typeface="Arial"/>
              <a:buChar char="•"/>
            </a:pPr>
            <a:r>
              <a:rPr lang="en-US" sz="2551">
                <a:solidFill>
                  <a:srgbClr val="000000"/>
                </a:solidFill>
                <a:latin typeface="Arial"/>
                <a:ea typeface="Arial"/>
                <a:cs typeface="Arial"/>
                <a:sym typeface="Arial"/>
              </a:rPr>
              <a:t>Data structures </a:t>
            </a:r>
          </a:p>
          <a:p>
            <a:pPr marL="550940" lvl="1" indent="-275470" algn="l">
              <a:lnSpc>
                <a:spcPts val="3069"/>
              </a:lnSpc>
              <a:buFont typeface="Arial"/>
              <a:buChar char="•"/>
            </a:pPr>
            <a:r>
              <a:rPr lang="en-US" sz="2551">
                <a:solidFill>
                  <a:srgbClr val="000000"/>
                </a:solidFill>
                <a:latin typeface="Arial"/>
                <a:ea typeface="Arial"/>
                <a:cs typeface="Arial"/>
                <a:sym typeface="Arial"/>
              </a:rPr>
              <a:t>Software engineering</a:t>
            </a:r>
          </a:p>
          <a:p>
            <a:pPr marL="550940" lvl="1" indent="-275470" algn="l">
              <a:lnSpc>
                <a:spcPts val="3069"/>
              </a:lnSpc>
              <a:buFont typeface="Arial"/>
              <a:buChar char="•"/>
            </a:pPr>
            <a:r>
              <a:rPr lang="en-US" sz="2551">
                <a:solidFill>
                  <a:srgbClr val="000000"/>
                </a:solidFill>
                <a:latin typeface="Arial"/>
                <a:ea typeface="Arial"/>
                <a:cs typeface="Arial"/>
                <a:sym typeface="Arial"/>
              </a:rPr>
              <a:t>Computing infrastructures</a:t>
            </a:r>
          </a:p>
          <a:p>
            <a:pPr marL="550940" lvl="1" indent="-275470" algn="l">
              <a:lnSpc>
                <a:spcPts val="3069"/>
              </a:lnSpc>
              <a:buFont typeface="Arial"/>
              <a:buChar char="•"/>
            </a:pPr>
            <a:r>
              <a:rPr lang="en-US" sz="2551">
                <a:solidFill>
                  <a:srgbClr val="000000"/>
                </a:solidFill>
                <a:latin typeface="Arial"/>
                <a:ea typeface="Arial"/>
                <a:cs typeface="Arial"/>
                <a:sym typeface="Arial"/>
              </a:rPr>
              <a:t>Artificial intelligence technologies</a:t>
            </a:r>
          </a:p>
        </p:txBody>
      </p:sp>
      <p:sp>
        <p:nvSpPr>
          <p:cNvPr id="21" name="TextBox 21"/>
          <p:cNvSpPr txBox="1"/>
          <p:nvPr/>
        </p:nvSpPr>
        <p:spPr>
          <a:xfrm>
            <a:off x="8020714" y="4217556"/>
            <a:ext cx="5772972" cy="1169816"/>
          </a:xfrm>
          <a:prstGeom prst="rect">
            <a:avLst/>
          </a:prstGeom>
        </p:spPr>
        <p:txBody>
          <a:bodyPr lIns="0" tIns="0" rIns="0" bIns="0" rtlCol="0" anchor="t">
            <a:spAutoFit/>
          </a:bodyPr>
          <a:lstStyle/>
          <a:p>
            <a:pPr algn="l">
              <a:lnSpc>
                <a:spcPts val="3065"/>
              </a:lnSpc>
            </a:pPr>
            <a:r>
              <a:rPr lang="en-US" sz="2547">
                <a:solidFill>
                  <a:srgbClr val="000000"/>
                </a:solidFill>
                <a:latin typeface="Arial"/>
                <a:ea typeface="Arial"/>
                <a:cs typeface="Arial"/>
                <a:sym typeface="Arial"/>
              </a:rPr>
              <a:t>Bachelor of Engineering in Computer Science has been accredited by </a:t>
            </a:r>
          </a:p>
          <a:p>
            <a:pPr algn="l">
              <a:lnSpc>
                <a:spcPts val="3065"/>
              </a:lnSpc>
            </a:pPr>
            <a:r>
              <a:rPr lang="en-US" sz="2547">
                <a:solidFill>
                  <a:srgbClr val="000000"/>
                </a:solidFill>
                <a:latin typeface="Arial"/>
                <a:ea typeface="Arial"/>
                <a:cs typeface="Arial"/>
                <a:sym typeface="Arial"/>
              </a:rPr>
              <a:t>The</a:t>
            </a:r>
            <a:r>
              <a:rPr lang="en-US" sz="2547">
                <a:solidFill>
                  <a:srgbClr val="FFFFFF"/>
                </a:solidFill>
                <a:latin typeface="Arial"/>
                <a:ea typeface="Arial"/>
                <a:cs typeface="Arial"/>
                <a:sym typeface="Arial"/>
              </a:rPr>
              <a:t> </a:t>
            </a:r>
            <a:r>
              <a:rPr lang="en-US" sz="2547">
                <a:solidFill>
                  <a:srgbClr val="000000"/>
                </a:solidFill>
                <a:latin typeface="Arial"/>
                <a:ea typeface="Arial"/>
                <a:cs typeface="Arial"/>
                <a:sym typeface="Arial"/>
              </a:rPr>
              <a:t>Hong</a:t>
            </a:r>
            <a:r>
              <a:rPr lang="en-US" sz="2547">
                <a:solidFill>
                  <a:srgbClr val="FFFFFF"/>
                </a:solidFill>
                <a:latin typeface="Arial"/>
                <a:ea typeface="Arial"/>
                <a:cs typeface="Arial"/>
                <a:sym typeface="Arial"/>
              </a:rPr>
              <a:t> </a:t>
            </a:r>
            <a:r>
              <a:rPr lang="en-US" sz="2547">
                <a:solidFill>
                  <a:srgbClr val="000000"/>
                </a:solidFill>
                <a:latin typeface="Arial"/>
                <a:ea typeface="Arial"/>
                <a:cs typeface="Arial"/>
                <a:sym typeface="Arial"/>
              </a:rPr>
              <a:t>Kong</a:t>
            </a:r>
            <a:r>
              <a:rPr lang="en-US" sz="2547">
                <a:solidFill>
                  <a:srgbClr val="FFFFFF"/>
                </a:solidFill>
                <a:latin typeface="Arial"/>
                <a:ea typeface="Arial"/>
                <a:cs typeface="Arial"/>
                <a:sym typeface="Arial"/>
              </a:rPr>
              <a:t> </a:t>
            </a:r>
            <a:r>
              <a:rPr lang="en-US" sz="2547">
                <a:solidFill>
                  <a:srgbClr val="000000"/>
                </a:solidFill>
                <a:latin typeface="Arial"/>
                <a:ea typeface="Arial"/>
                <a:cs typeface="Arial"/>
                <a:sym typeface="Arial"/>
              </a:rPr>
              <a:t>Institution</a:t>
            </a:r>
            <a:r>
              <a:rPr lang="en-US" sz="2547">
                <a:solidFill>
                  <a:srgbClr val="FFFFFF"/>
                </a:solidFill>
                <a:latin typeface="Arial"/>
                <a:ea typeface="Arial"/>
                <a:cs typeface="Arial"/>
                <a:sym typeface="Arial"/>
              </a:rPr>
              <a:t> </a:t>
            </a:r>
            <a:r>
              <a:rPr lang="en-US" sz="2547">
                <a:solidFill>
                  <a:srgbClr val="000000"/>
                </a:solidFill>
                <a:latin typeface="Arial"/>
                <a:ea typeface="Arial"/>
                <a:cs typeface="Arial"/>
                <a:sym typeface="Arial"/>
              </a:rPr>
              <a:t>of</a:t>
            </a:r>
            <a:r>
              <a:rPr lang="en-US" sz="2547">
                <a:solidFill>
                  <a:srgbClr val="FFFFFF"/>
                </a:solidFill>
                <a:latin typeface="Arial"/>
                <a:ea typeface="Arial"/>
                <a:cs typeface="Arial"/>
                <a:sym typeface="Arial"/>
              </a:rPr>
              <a:t> </a:t>
            </a:r>
            <a:r>
              <a:rPr lang="en-US" sz="2547">
                <a:solidFill>
                  <a:srgbClr val="000000"/>
                </a:solidFill>
                <a:latin typeface="Arial"/>
                <a:ea typeface="Arial"/>
                <a:cs typeface="Arial"/>
                <a:sym typeface="Arial"/>
              </a:rPr>
              <a:t>Engineers</a:t>
            </a:r>
          </a:p>
        </p:txBody>
      </p:sp>
      <p:grpSp>
        <p:nvGrpSpPr>
          <p:cNvPr id="22" name="Group 22"/>
          <p:cNvGrpSpPr/>
          <p:nvPr/>
        </p:nvGrpSpPr>
        <p:grpSpPr>
          <a:xfrm>
            <a:off x="6708618" y="207402"/>
            <a:ext cx="7524695" cy="655733"/>
            <a:chOff x="0" y="0"/>
            <a:chExt cx="1981813" cy="172703"/>
          </a:xfrm>
        </p:grpSpPr>
        <p:sp>
          <p:nvSpPr>
            <p:cNvPr id="23" name="Freeform 23"/>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24" name="TextBox 24"/>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25" name="Group 25"/>
          <p:cNvGrpSpPr/>
          <p:nvPr/>
        </p:nvGrpSpPr>
        <p:grpSpPr>
          <a:xfrm>
            <a:off x="3635343" y="250887"/>
            <a:ext cx="10329281" cy="569547"/>
            <a:chOff x="0" y="0"/>
            <a:chExt cx="13772375" cy="759396"/>
          </a:xfrm>
        </p:grpSpPr>
        <p:sp>
          <p:nvSpPr>
            <p:cNvPr id="26" name="Freeform 26"/>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27" name="TextBox 27"/>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TextBox 11"/>
          <p:cNvSpPr txBox="1"/>
          <p:nvPr/>
        </p:nvSpPr>
        <p:spPr>
          <a:xfrm>
            <a:off x="1036634" y="3556185"/>
            <a:ext cx="9105900" cy="3676650"/>
          </a:xfrm>
          <a:prstGeom prst="rect">
            <a:avLst/>
          </a:prstGeom>
        </p:spPr>
        <p:txBody>
          <a:bodyPr lIns="0" tIns="0" rIns="0" bIns="0" rtlCol="0" anchor="t">
            <a:spAutoFit/>
          </a:bodyPr>
          <a:lstStyle/>
          <a:p>
            <a:pPr algn="l">
              <a:lnSpc>
                <a:spcPts val="7200"/>
              </a:lnSpc>
            </a:pPr>
            <a:r>
              <a:rPr lang="en-US" sz="6000" b="1">
                <a:solidFill>
                  <a:srgbClr val="0A5AFF"/>
                </a:solidFill>
                <a:latin typeface="Work Sans Bold"/>
                <a:ea typeface="Work Sans Bold"/>
                <a:cs typeface="Work Sans Bold"/>
                <a:sym typeface="Work Sans Bold"/>
              </a:rPr>
              <a:t>Bachelor of Engineering in Artificial Intelligence and Data Science [BEng(AI&amp;DataSc)]</a:t>
            </a:r>
          </a:p>
        </p:txBody>
      </p:sp>
      <p:grpSp>
        <p:nvGrpSpPr>
          <p:cNvPr id="12" name="Group 12"/>
          <p:cNvGrpSpPr/>
          <p:nvPr/>
        </p:nvGrpSpPr>
        <p:grpSpPr>
          <a:xfrm>
            <a:off x="6708618" y="207402"/>
            <a:ext cx="7524695" cy="655733"/>
            <a:chOff x="0" y="0"/>
            <a:chExt cx="1981813" cy="172703"/>
          </a:xfrm>
        </p:grpSpPr>
        <p:sp>
          <p:nvSpPr>
            <p:cNvPr id="13" name="Freeform 13"/>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4" name="TextBox 14"/>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15" name="Group 15"/>
          <p:cNvGrpSpPr/>
          <p:nvPr/>
        </p:nvGrpSpPr>
        <p:grpSpPr>
          <a:xfrm>
            <a:off x="3635343" y="250887"/>
            <a:ext cx="10329281" cy="569547"/>
            <a:chOff x="0" y="0"/>
            <a:chExt cx="13772375" cy="759396"/>
          </a:xfrm>
        </p:grpSpPr>
        <p:sp>
          <p:nvSpPr>
            <p:cNvPr id="16" name="Freeform 16"/>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17" name="TextBox 17"/>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TextBox 11"/>
          <p:cNvSpPr txBox="1"/>
          <p:nvPr/>
        </p:nvSpPr>
        <p:spPr>
          <a:xfrm>
            <a:off x="544600" y="2224910"/>
            <a:ext cx="13688712" cy="1085850"/>
          </a:xfrm>
          <a:prstGeom prst="rect">
            <a:avLst/>
          </a:prstGeom>
        </p:spPr>
        <p:txBody>
          <a:bodyPr lIns="0" tIns="0" rIns="0" bIns="0" rtlCol="0" anchor="t">
            <a:spAutoFit/>
          </a:bodyPr>
          <a:lstStyle/>
          <a:p>
            <a:pPr algn="l">
              <a:lnSpc>
                <a:spcPts val="4200"/>
              </a:lnSpc>
            </a:pPr>
            <a:r>
              <a:rPr lang="en-US" sz="3500" b="1">
                <a:solidFill>
                  <a:srgbClr val="0A5AFF"/>
                </a:solidFill>
                <a:latin typeface="Work Sans Bold"/>
                <a:ea typeface="Work Sans Bold"/>
                <a:cs typeface="Work Sans Bold"/>
                <a:sym typeface="Work Sans Bold"/>
              </a:rPr>
              <a:t>Bachelor of Engineering in Artificial Intelligence and Data Science [BEng(AI&amp;DataSc)]</a:t>
            </a:r>
          </a:p>
        </p:txBody>
      </p:sp>
      <p:sp>
        <p:nvSpPr>
          <p:cNvPr id="12" name="Freeform 12"/>
          <p:cNvSpPr/>
          <p:nvPr/>
        </p:nvSpPr>
        <p:spPr>
          <a:xfrm>
            <a:off x="278809" y="3748104"/>
            <a:ext cx="13833478" cy="4597344"/>
          </a:xfrm>
          <a:custGeom>
            <a:avLst/>
            <a:gdLst/>
            <a:ahLst/>
            <a:cxnLst/>
            <a:rect l="l" t="t" r="r" b="b"/>
            <a:pathLst>
              <a:path w="13833478" h="4597344">
                <a:moveTo>
                  <a:pt x="0" y="0"/>
                </a:moveTo>
                <a:lnTo>
                  <a:pt x="13833478" y="0"/>
                </a:lnTo>
                <a:lnTo>
                  <a:pt x="13833478" y="4597345"/>
                </a:lnTo>
                <a:lnTo>
                  <a:pt x="0" y="459734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TextBox 13"/>
          <p:cNvSpPr txBox="1"/>
          <p:nvPr/>
        </p:nvSpPr>
        <p:spPr>
          <a:xfrm>
            <a:off x="2010856" y="4102011"/>
            <a:ext cx="6277593" cy="456212"/>
          </a:xfrm>
          <a:prstGeom prst="rect">
            <a:avLst/>
          </a:prstGeom>
        </p:spPr>
        <p:txBody>
          <a:bodyPr lIns="0" tIns="0" rIns="0" bIns="0" rtlCol="0" anchor="t">
            <a:spAutoFit/>
          </a:bodyPr>
          <a:lstStyle/>
          <a:p>
            <a:pPr algn="l">
              <a:lnSpc>
                <a:spcPts val="3641"/>
              </a:lnSpc>
            </a:pPr>
            <a:r>
              <a:rPr lang="en-US" sz="2600" b="1">
                <a:solidFill>
                  <a:srgbClr val="051464"/>
                </a:solidFill>
                <a:latin typeface="Arial Bold"/>
                <a:ea typeface="Arial Bold"/>
                <a:cs typeface="Arial Bold"/>
                <a:sym typeface="Arial Bold"/>
              </a:rPr>
              <a:t>Comprehensive Knowledge Landscape</a:t>
            </a:r>
          </a:p>
        </p:txBody>
      </p:sp>
      <p:sp>
        <p:nvSpPr>
          <p:cNvPr id="14" name="TextBox 14"/>
          <p:cNvSpPr txBox="1"/>
          <p:nvPr/>
        </p:nvSpPr>
        <p:spPr>
          <a:xfrm>
            <a:off x="1992974" y="4797856"/>
            <a:ext cx="112197" cy="805963"/>
          </a:xfrm>
          <a:prstGeom prst="rect">
            <a:avLst/>
          </a:prstGeom>
        </p:spPr>
        <p:txBody>
          <a:bodyPr lIns="0" tIns="0" rIns="0" bIns="0" rtlCol="0" anchor="t">
            <a:spAutoFit/>
          </a:bodyPr>
          <a:lstStyle/>
          <a:p>
            <a:pPr algn="just">
              <a:lnSpc>
                <a:spcPts val="3128"/>
              </a:lnSpc>
            </a:pPr>
            <a:r>
              <a:rPr lang="en-US" sz="2600">
                <a:solidFill>
                  <a:srgbClr val="000000"/>
                </a:solidFill>
                <a:latin typeface="Arial"/>
                <a:ea typeface="Arial"/>
                <a:cs typeface="Arial"/>
                <a:sym typeface="Arial"/>
              </a:rPr>
              <a:t>- -</a:t>
            </a:r>
          </a:p>
        </p:txBody>
      </p:sp>
      <p:sp>
        <p:nvSpPr>
          <p:cNvPr id="15" name="TextBox 15"/>
          <p:cNvSpPr txBox="1"/>
          <p:nvPr/>
        </p:nvSpPr>
        <p:spPr>
          <a:xfrm>
            <a:off x="2459968" y="4797856"/>
            <a:ext cx="7689302" cy="805963"/>
          </a:xfrm>
          <a:prstGeom prst="rect">
            <a:avLst/>
          </a:prstGeom>
        </p:spPr>
        <p:txBody>
          <a:bodyPr lIns="0" tIns="0" rIns="0" bIns="0" rtlCol="0" anchor="t">
            <a:spAutoFit/>
          </a:bodyPr>
          <a:lstStyle/>
          <a:p>
            <a:pPr algn="l">
              <a:lnSpc>
                <a:spcPts val="3128"/>
              </a:lnSpc>
            </a:pPr>
            <a:r>
              <a:rPr lang="en-US" sz="2600">
                <a:solidFill>
                  <a:srgbClr val="000000"/>
                </a:solidFill>
                <a:latin typeface="Arial"/>
                <a:ea typeface="Arial"/>
                <a:cs typeface="Arial"/>
                <a:sym typeface="Arial"/>
              </a:rPr>
              <a:t>Training students for careers in AI and data science Covers a wide range of topics:</a:t>
            </a:r>
          </a:p>
        </p:txBody>
      </p:sp>
      <p:sp>
        <p:nvSpPr>
          <p:cNvPr id="16" name="TextBox 16"/>
          <p:cNvSpPr txBox="1"/>
          <p:nvPr/>
        </p:nvSpPr>
        <p:spPr>
          <a:xfrm>
            <a:off x="2427681" y="5592608"/>
            <a:ext cx="7728990" cy="1971014"/>
          </a:xfrm>
          <a:prstGeom prst="rect">
            <a:avLst/>
          </a:prstGeom>
        </p:spPr>
        <p:txBody>
          <a:bodyPr lIns="0" tIns="0" rIns="0" bIns="0" rtlCol="0" anchor="t">
            <a:spAutoFit/>
          </a:bodyPr>
          <a:lstStyle/>
          <a:p>
            <a:pPr marL="561541" lvl="1" indent="-280771" algn="l">
              <a:lnSpc>
                <a:spcPts val="3126"/>
              </a:lnSpc>
              <a:buFont typeface="Arial"/>
              <a:buChar char="•"/>
            </a:pPr>
            <a:r>
              <a:rPr lang="en-US" sz="2600" spc="2">
                <a:solidFill>
                  <a:srgbClr val="000000"/>
                </a:solidFill>
                <a:latin typeface="Arial"/>
                <a:ea typeface="Arial"/>
                <a:cs typeface="Arial"/>
                <a:sym typeface="Arial"/>
              </a:rPr>
              <a:t>Programming</a:t>
            </a:r>
          </a:p>
          <a:p>
            <a:pPr marL="561541" lvl="1" indent="-280771" algn="l">
              <a:lnSpc>
                <a:spcPts val="3126"/>
              </a:lnSpc>
              <a:buFont typeface="Arial"/>
              <a:buChar char="•"/>
            </a:pPr>
            <a:r>
              <a:rPr lang="en-US" sz="2600" spc="2">
                <a:solidFill>
                  <a:srgbClr val="000000"/>
                </a:solidFill>
                <a:latin typeface="Arial"/>
                <a:ea typeface="Arial"/>
                <a:cs typeface="Arial"/>
                <a:sym typeface="Arial"/>
              </a:rPr>
              <a:t>Data modelling</a:t>
            </a:r>
          </a:p>
          <a:p>
            <a:pPr marL="561541" lvl="1" indent="-280771" algn="l">
              <a:lnSpc>
                <a:spcPts val="3126"/>
              </a:lnSpc>
              <a:buFont typeface="Arial"/>
              <a:buChar char="•"/>
            </a:pPr>
            <a:r>
              <a:rPr lang="en-US" sz="2600" spc="2">
                <a:solidFill>
                  <a:srgbClr val="000000"/>
                </a:solidFill>
                <a:latin typeface="Arial"/>
                <a:ea typeface="Arial"/>
                <a:cs typeface="Arial"/>
                <a:sym typeface="Arial"/>
              </a:rPr>
              <a:t>Big data systems </a:t>
            </a:r>
          </a:p>
          <a:p>
            <a:pPr marL="561541" lvl="1" indent="-280771" algn="l">
              <a:lnSpc>
                <a:spcPts val="3126"/>
              </a:lnSpc>
              <a:buFont typeface="Arial"/>
              <a:buChar char="•"/>
            </a:pPr>
            <a:r>
              <a:rPr lang="en-US" sz="2600" spc="2">
                <a:solidFill>
                  <a:srgbClr val="000000"/>
                </a:solidFill>
                <a:latin typeface="Arial"/>
                <a:ea typeface="Arial"/>
                <a:cs typeface="Arial"/>
                <a:sym typeface="Arial"/>
              </a:rPr>
              <a:t>Law and ethics in AI &amp; DS</a:t>
            </a:r>
          </a:p>
          <a:p>
            <a:pPr marL="561541" lvl="1" indent="-280771" algn="l">
              <a:lnSpc>
                <a:spcPts val="3126"/>
              </a:lnSpc>
              <a:buFont typeface="Arial"/>
              <a:buChar char="•"/>
            </a:pPr>
            <a:r>
              <a:rPr lang="en-US" sz="2600" spc="2">
                <a:solidFill>
                  <a:srgbClr val="000000"/>
                </a:solidFill>
                <a:latin typeface="Arial"/>
                <a:ea typeface="Arial"/>
                <a:cs typeface="Arial"/>
                <a:sym typeface="Arial"/>
              </a:rPr>
              <a:t>AI technologies and applications </a:t>
            </a:r>
          </a:p>
        </p:txBody>
      </p:sp>
      <p:grpSp>
        <p:nvGrpSpPr>
          <p:cNvPr id="17" name="Group 17"/>
          <p:cNvGrpSpPr/>
          <p:nvPr/>
        </p:nvGrpSpPr>
        <p:grpSpPr>
          <a:xfrm>
            <a:off x="6708618" y="207402"/>
            <a:ext cx="7524695" cy="655733"/>
            <a:chOff x="0" y="0"/>
            <a:chExt cx="1981813" cy="172703"/>
          </a:xfrm>
        </p:grpSpPr>
        <p:sp>
          <p:nvSpPr>
            <p:cNvPr id="18" name="Freeform 18"/>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19" name="TextBox 19"/>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20" name="Group 20"/>
          <p:cNvGrpSpPr/>
          <p:nvPr/>
        </p:nvGrpSpPr>
        <p:grpSpPr>
          <a:xfrm>
            <a:off x="3635343" y="250887"/>
            <a:ext cx="10329281" cy="569547"/>
            <a:chOff x="0" y="0"/>
            <a:chExt cx="13772375" cy="759396"/>
          </a:xfrm>
        </p:grpSpPr>
        <p:sp>
          <p:nvSpPr>
            <p:cNvPr id="21" name="Freeform 21"/>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22" name="TextBox 22"/>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93" cy="970140"/>
            <a:chOff x="0" y="0"/>
            <a:chExt cx="3832657" cy="1293520"/>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2" r="-23" b="-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l="-30" r="-30"/>
            </a:stretch>
          </a:blipFill>
        </p:spPr>
      </p:sp>
      <p:grpSp>
        <p:nvGrpSpPr>
          <p:cNvPr id="6" name="Group 6"/>
          <p:cNvGrpSpPr/>
          <p:nvPr/>
        </p:nvGrpSpPr>
        <p:grpSpPr>
          <a:xfrm>
            <a:off x="5589584" y="997401"/>
            <a:ext cx="8643728" cy="685905"/>
            <a:chOff x="0" y="0"/>
            <a:chExt cx="11524971" cy="914540"/>
          </a:xfrm>
        </p:grpSpPr>
        <p:sp>
          <p:nvSpPr>
            <p:cNvPr id="7" name="Freeform 7"/>
            <p:cNvSpPr/>
            <p:nvPr/>
          </p:nvSpPr>
          <p:spPr>
            <a:xfrm>
              <a:off x="0" y="0"/>
              <a:ext cx="11524996" cy="914654"/>
            </a:xfrm>
            <a:custGeom>
              <a:avLst/>
              <a:gdLst/>
              <a:ahLst/>
              <a:cxnLst/>
              <a:rect l="l" t="t" r="r" b="b"/>
              <a:pathLst>
                <a:path w="11524996" h="914654">
                  <a:moveTo>
                    <a:pt x="10937875" y="0"/>
                  </a:moveTo>
                  <a:cubicBezTo>
                    <a:pt x="11262106" y="0"/>
                    <a:pt x="11524996" y="204724"/>
                    <a:pt x="11524996" y="457327"/>
                  </a:cubicBezTo>
                  <a:cubicBezTo>
                    <a:pt x="11524996" y="709930"/>
                    <a:pt x="11262106" y="914654"/>
                    <a:pt x="10937875" y="914654"/>
                  </a:cubicBezTo>
                  <a:lnTo>
                    <a:pt x="587121" y="914654"/>
                  </a:lnTo>
                  <a:cubicBezTo>
                    <a:pt x="262890" y="914527"/>
                    <a:pt x="0" y="709803"/>
                    <a:pt x="0" y="457327"/>
                  </a:cubicBezTo>
                  <a:cubicBezTo>
                    <a:pt x="0" y="204851"/>
                    <a:pt x="262890" y="0"/>
                    <a:pt x="587121" y="0"/>
                  </a:cubicBezTo>
                  <a:close/>
                </a:path>
              </a:pathLst>
            </a:custGeom>
            <a:solidFill>
              <a:srgbClr val="0A5AFF"/>
            </a:solidFill>
          </p:spPr>
        </p:sp>
      </p:grpSp>
      <p:grpSp>
        <p:nvGrpSpPr>
          <p:cNvPr id="8" name="Group 8"/>
          <p:cNvGrpSpPr/>
          <p:nvPr/>
        </p:nvGrpSpPr>
        <p:grpSpPr>
          <a:xfrm>
            <a:off x="5589584" y="954338"/>
            <a:ext cx="8643728" cy="728967"/>
            <a:chOff x="0" y="0"/>
            <a:chExt cx="11524971" cy="971956"/>
          </a:xfrm>
        </p:grpSpPr>
        <p:sp>
          <p:nvSpPr>
            <p:cNvPr id="9" name="Freeform 9"/>
            <p:cNvSpPr/>
            <p:nvPr/>
          </p:nvSpPr>
          <p:spPr>
            <a:xfrm>
              <a:off x="0" y="0"/>
              <a:ext cx="11524965" cy="971951"/>
            </a:xfrm>
            <a:custGeom>
              <a:avLst/>
              <a:gdLst/>
              <a:ahLst/>
              <a:cxnLst/>
              <a:rect l="l" t="t" r="r" b="b"/>
              <a:pathLst>
                <a:path w="11524965" h="971951">
                  <a:moveTo>
                    <a:pt x="0" y="0"/>
                  </a:moveTo>
                  <a:lnTo>
                    <a:pt x="11524965" y="0"/>
                  </a:lnTo>
                  <a:lnTo>
                    <a:pt x="11524965" y="971951"/>
                  </a:lnTo>
                  <a:lnTo>
                    <a:pt x="0" y="971951"/>
                  </a:lnTo>
                  <a:close/>
                </a:path>
              </a:pathLst>
            </a:custGeom>
            <a:blipFill>
              <a:blip r:embed="rId7">
                <a:alphaModFix amt="0"/>
              </a:blip>
              <a:stretch>
                <a:fillRect t="-181044" b="-181045"/>
              </a:stretch>
            </a:blipFill>
          </p:spPr>
        </p:sp>
        <p:sp>
          <p:nvSpPr>
            <p:cNvPr id="10" name="TextBox 10"/>
            <p:cNvSpPr txBox="1"/>
            <p:nvPr/>
          </p:nvSpPr>
          <p:spPr>
            <a:xfrm>
              <a:off x="0" y="-47625"/>
              <a:ext cx="11524971" cy="1019581"/>
            </a:xfrm>
            <a:prstGeom prst="rect">
              <a:avLst/>
            </a:prstGeom>
          </p:spPr>
          <p:txBody>
            <a:bodyPr lIns="0" tIns="0" rIns="0" bIns="0" rtlCol="0" anchor="ctr"/>
            <a:lstStyle/>
            <a:p>
              <a:pPr algn="ctr">
                <a:lnSpc>
                  <a:spcPts val="3499"/>
                </a:lnSpc>
              </a:pPr>
              <a:r>
                <a:rPr lang="en-US" sz="2499" b="1">
                  <a:solidFill>
                    <a:srgbClr val="FFFFFF"/>
                  </a:solidFill>
                  <a:latin typeface="Work Sans Bold"/>
                  <a:ea typeface="Work Sans Bold"/>
                  <a:cs typeface="Work Sans Bold"/>
                  <a:sym typeface="Work Sans Bold"/>
                </a:rPr>
                <a:t>6999 Computing and Data Science   ​</a:t>
              </a:r>
            </a:p>
          </p:txBody>
        </p:sp>
      </p:grpSp>
      <p:sp>
        <p:nvSpPr>
          <p:cNvPr id="11" name="Freeform 11"/>
          <p:cNvSpPr/>
          <p:nvPr/>
        </p:nvSpPr>
        <p:spPr>
          <a:xfrm>
            <a:off x="99458" y="2501381"/>
            <a:ext cx="13865167" cy="7133560"/>
          </a:xfrm>
          <a:custGeom>
            <a:avLst/>
            <a:gdLst/>
            <a:ahLst/>
            <a:cxnLst/>
            <a:rect l="l" t="t" r="r" b="b"/>
            <a:pathLst>
              <a:path w="13865167" h="7133560">
                <a:moveTo>
                  <a:pt x="0" y="0"/>
                </a:moveTo>
                <a:lnTo>
                  <a:pt x="13865167" y="0"/>
                </a:lnTo>
                <a:lnTo>
                  <a:pt x="13865167" y="7133560"/>
                </a:lnTo>
                <a:lnTo>
                  <a:pt x="0" y="713356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568675" y="2634479"/>
            <a:ext cx="4266916" cy="632829"/>
          </a:xfrm>
          <a:prstGeom prst="rect">
            <a:avLst/>
          </a:prstGeom>
        </p:spPr>
        <p:txBody>
          <a:bodyPr lIns="0" tIns="0" rIns="0" bIns="0" rtlCol="0" anchor="t">
            <a:spAutoFit/>
          </a:bodyPr>
          <a:lstStyle/>
          <a:p>
            <a:pPr algn="l">
              <a:lnSpc>
                <a:spcPts val="5025"/>
              </a:lnSpc>
            </a:pPr>
            <a:r>
              <a:rPr lang="en-US" sz="3589">
                <a:solidFill>
                  <a:srgbClr val="FFFFFF"/>
                </a:solidFill>
                <a:latin typeface="Arial"/>
                <a:ea typeface="Arial"/>
                <a:cs typeface="Arial"/>
                <a:sym typeface="Arial"/>
              </a:rPr>
              <a:t>Curriculum Structure</a:t>
            </a:r>
          </a:p>
        </p:txBody>
      </p:sp>
      <p:sp>
        <p:nvSpPr>
          <p:cNvPr id="13" name="TextBox 13"/>
          <p:cNvSpPr txBox="1"/>
          <p:nvPr/>
        </p:nvSpPr>
        <p:spPr>
          <a:xfrm>
            <a:off x="559102" y="4267462"/>
            <a:ext cx="6818730" cy="4806751"/>
          </a:xfrm>
          <a:prstGeom prst="rect">
            <a:avLst/>
          </a:prstGeom>
        </p:spPr>
        <p:txBody>
          <a:bodyPr lIns="0" tIns="0" rIns="0" bIns="0" rtlCol="0" anchor="t">
            <a:spAutoFit/>
          </a:bodyPr>
          <a:lstStyle/>
          <a:p>
            <a:pPr algn="just">
              <a:lnSpc>
                <a:spcPts val="3219"/>
              </a:lnSpc>
            </a:pPr>
            <a:r>
              <a:rPr lang="en-US" sz="2691" b="1">
                <a:solidFill>
                  <a:srgbClr val="FFFFFF"/>
                </a:solidFill>
                <a:latin typeface="Arial Bold"/>
                <a:ea typeface="Arial Bold"/>
                <a:cs typeface="Arial Bold"/>
                <a:sym typeface="Arial Bold"/>
              </a:rPr>
              <a:t>UG5 University Requirements</a:t>
            </a:r>
          </a:p>
          <a:p>
            <a:pPr algn="just">
              <a:lnSpc>
                <a:spcPts val="3219"/>
              </a:lnSpc>
            </a:pPr>
            <a:r>
              <a:rPr lang="en-US" sz="2691" b="1">
                <a:solidFill>
                  <a:srgbClr val="FFFFFF"/>
                </a:solidFill>
                <a:latin typeface="Arial Bold"/>
                <a:ea typeface="Arial Bold"/>
                <a:cs typeface="Arial Bold"/>
                <a:sym typeface="Arial Bold"/>
              </a:rPr>
              <a:t>- Language Enhancement Courses</a:t>
            </a:r>
          </a:p>
          <a:p>
            <a:pPr algn="just">
              <a:lnSpc>
                <a:spcPts val="3219"/>
              </a:lnSpc>
            </a:pPr>
            <a:r>
              <a:rPr lang="en-US" sz="2691" b="1">
                <a:solidFill>
                  <a:srgbClr val="FFFFFF"/>
                </a:solidFill>
                <a:latin typeface="Arial Bold"/>
                <a:ea typeface="Arial Bold"/>
                <a:cs typeface="Arial Bold"/>
                <a:sym typeface="Arial Bold"/>
              </a:rPr>
              <a:t>- Common Core Courses </a:t>
            </a:r>
          </a:p>
          <a:p>
            <a:pPr algn="just">
              <a:lnSpc>
                <a:spcPts val="3219"/>
              </a:lnSpc>
            </a:pPr>
            <a:r>
              <a:rPr lang="en-US" sz="2691" b="1">
                <a:solidFill>
                  <a:srgbClr val="FFFFFF"/>
                </a:solidFill>
                <a:latin typeface="Arial Bold"/>
                <a:ea typeface="Arial Bold"/>
                <a:cs typeface="Arial Bold"/>
                <a:sym typeface="Arial Bold"/>
              </a:rPr>
              <a:t>- AI Literacy Courses</a:t>
            </a:r>
          </a:p>
          <a:p>
            <a:pPr algn="just">
              <a:lnSpc>
                <a:spcPts val="3219"/>
              </a:lnSpc>
            </a:pPr>
            <a:r>
              <a:rPr lang="en-US" sz="2691" b="1">
                <a:solidFill>
                  <a:srgbClr val="FFFFFF"/>
                </a:solidFill>
                <a:latin typeface="Arial Bold"/>
                <a:ea typeface="Arial Bold"/>
                <a:cs typeface="Arial Bold"/>
                <a:sym typeface="Arial Bold"/>
              </a:rPr>
              <a:t>- Non-credit bearing courses as required    by the University</a:t>
            </a:r>
          </a:p>
          <a:p>
            <a:pPr algn="just">
              <a:lnSpc>
                <a:spcPts val="3219"/>
              </a:lnSpc>
            </a:pPr>
            <a:r>
              <a:rPr lang="en-US" sz="2691" b="1">
                <a:solidFill>
                  <a:srgbClr val="FFFFFF"/>
                </a:solidFill>
                <a:latin typeface="Arial Bold"/>
                <a:ea typeface="Arial Bold"/>
                <a:cs typeface="Arial Bold"/>
                <a:sym typeface="Arial Bold"/>
              </a:rPr>
              <a:t>Foundation Courses</a:t>
            </a:r>
          </a:p>
          <a:p>
            <a:pPr algn="just">
              <a:lnSpc>
                <a:spcPts val="3219"/>
              </a:lnSpc>
            </a:pPr>
            <a:r>
              <a:rPr lang="en-US" sz="2691" b="1">
                <a:solidFill>
                  <a:srgbClr val="FFFFFF"/>
                </a:solidFill>
                <a:latin typeface="Arial Bold"/>
                <a:ea typeface="Arial Bold"/>
                <a:cs typeface="Arial Bold"/>
                <a:sym typeface="Arial Bold"/>
              </a:rPr>
              <a:t>Disciplinary Core Courses (Introductory) Disciplinary Core Courses (Advanced) Capstone Experience and Internship Disciplinary Elective Courses</a:t>
            </a:r>
          </a:p>
          <a:p>
            <a:pPr algn="just">
              <a:lnSpc>
                <a:spcPts val="3219"/>
              </a:lnSpc>
            </a:pPr>
            <a:r>
              <a:rPr lang="en-US" sz="2691" b="1">
                <a:solidFill>
                  <a:srgbClr val="FFFFFF"/>
                </a:solidFill>
                <a:latin typeface="Arial Bold"/>
                <a:ea typeface="Arial Bold"/>
                <a:cs typeface="Arial Bold"/>
                <a:sym typeface="Arial Bold"/>
              </a:rPr>
              <a:t>Elective Courses</a:t>
            </a:r>
          </a:p>
        </p:txBody>
      </p:sp>
      <p:sp>
        <p:nvSpPr>
          <p:cNvPr id="14" name="TextBox 14"/>
          <p:cNvSpPr txBox="1"/>
          <p:nvPr/>
        </p:nvSpPr>
        <p:spPr>
          <a:xfrm>
            <a:off x="6666051" y="9058379"/>
            <a:ext cx="924446" cy="469852"/>
          </a:xfrm>
          <a:prstGeom prst="rect">
            <a:avLst/>
          </a:prstGeom>
        </p:spPr>
        <p:txBody>
          <a:bodyPr lIns="0" tIns="0" rIns="0" bIns="0" rtlCol="0" anchor="t">
            <a:spAutoFit/>
          </a:bodyPr>
          <a:lstStyle/>
          <a:p>
            <a:pPr algn="l">
              <a:lnSpc>
                <a:spcPts val="3768"/>
              </a:lnSpc>
            </a:pPr>
            <a:r>
              <a:rPr lang="en-US" sz="2691" b="1">
                <a:solidFill>
                  <a:srgbClr val="FFFFFF"/>
                </a:solidFill>
                <a:latin typeface="Arial Bold"/>
                <a:ea typeface="Arial Bold"/>
                <a:cs typeface="Arial Bold"/>
                <a:sym typeface="Arial Bold"/>
              </a:rPr>
              <a:t>Total:</a:t>
            </a:r>
          </a:p>
        </p:txBody>
      </p:sp>
      <p:sp>
        <p:nvSpPr>
          <p:cNvPr id="15" name="TextBox 15"/>
          <p:cNvSpPr txBox="1"/>
          <p:nvPr/>
        </p:nvSpPr>
        <p:spPr>
          <a:xfrm>
            <a:off x="9495870" y="3291161"/>
            <a:ext cx="2285503" cy="469852"/>
          </a:xfrm>
          <a:prstGeom prst="rect">
            <a:avLst/>
          </a:prstGeom>
        </p:spPr>
        <p:txBody>
          <a:bodyPr lIns="0" tIns="0" rIns="0" bIns="0" rtlCol="0" anchor="t">
            <a:spAutoFit/>
          </a:bodyPr>
          <a:lstStyle/>
          <a:p>
            <a:pPr algn="l">
              <a:lnSpc>
                <a:spcPts val="3768"/>
              </a:lnSpc>
            </a:pPr>
            <a:r>
              <a:rPr lang="en-US" sz="2691" b="1">
                <a:solidFill>
                  <a:srgbClr val="FFFFFF"/>
                </a:solidFill>
                <a:latin typeface="Arial Bold"/>
                <a:ea typeface="Arial Bold"/>
                <a:cs typeface="Arial Bold"/>
                <a:sym typeface="Arial Bold"/>
              </a:rPr>
              <a:t>No. of Credits</a:t>
            </a:r>
          </a:p>
        </p:txBody>
      </p:sp>
      <p:sp>
        <p:nvSpPr>
          <p:cNvPr id="16" name="TextBox 16"/>
          <p:cNvSpPr txBox="1"/>
          <p:nvPr/>
        </p:nvSpPr>
        <p:spPr>
          <a:xfrm>
            <a:off x="10348721" y="7096612"/>
            <a:ext cx="579802" cy="2473969"/>
          </a:xfrm>
          <a:prstGeom prst="rect">
            <a:avLst/>
          </a:prstGeom>
        </p:spPr>
        <p:txBody>
          <a:bodyPr lIns="0" tIns="0" rIns="0" bIns="0" rtlCol="0" anchor="t">
            <a:spAutoFit/>
          </a:bodyPr>
          <a:lstStyle/>
          <a:p>
            <a:pPr algn="ctr">
              <a:lnSpc>
                <a:spcPts val="3230"/>
              </a:lnSpc>
            </a:pPr>
            <a:r>
              <a:rPr lang="en-US" sz="2691">
                <a:solidFill>
                  <a:srgbClr val="000000"/>
                </a:solidFill>
                <a:latin typeface="Arial"/>
                <a:ea typeface="Arial"/>
                <a:cs typeface="Arial"/>
                <a:sym typeface="Arial"/>
              </a:rPr>
              <a:t>24 30 18 36 42 240</a:t>
            </a:r>
          </a:p>
        </p:txBody>
      </p:sp>
      <p:sp>
        <p:nvSpPr>
          <p:cNvPr id="17" name="TextBox 17"/>
          <p:cNvSpPr txBox="1"/>
          <p:nvPr/>
        </p:nvSpPr>
        <p:spPr>
          <a:xfrm>
            <a:off x="7845340" y="3701418"/>
            <a:ext cx="2884250" cy="469852"/>
          </a:xfrm>
          <a:prstGeom prst="rect">
            <a:avLst/>
          </a:prstGeom>
        </p:spPr>
        <p:txBody>
          <a:bodyPr lIns="0" tIns="0" rIns="0" bIns="0" rtlCol="0" anchor="t">
            <a:spAutoFit/>
          </a:bodyPr>
          <a:lstStyle/>
          <a:p>
            <a:pPr algn="l">
              <a:lnSpc>
                <a:spcPts val="3768"/>
              </a:lnSpc>
            </a:pPr>
            <a:r>
              <a:rPr lang="en-US" sz="2691">
                <a:solidFill>
                  <a:srgbClr val="000000"/>
                </a:solidFill>
                <a:latin typeface="Arial"/>
                <a:ea typeface="Arial"/>
                <a:cs typeface="Arial"/>
                <a:sym typeface="Arial"/>
              </a:rPr>
              <a:t>BEng(AI&amp;DataSc)</a:t>
            </a:r>
            <a:r>
              <a:rPr lang="en-US" sz="2691">
                <a:solidFill>
                  <a:srgbClr val="FFFFFF"/>
                </a:solidFill>
                <a:latin typeface="Arial"/>
                <a:ea typeface="Arial"/>
                <a:cs typeface="Arial"/>
                <a:sym typeface="Arial"/>
              </a:rPr>
              <a:t> </a:t>
            </a:r>
          </a:p>
        </p:txBody>
      </p:sp>
      <p:sp>
        <p:nvSpPr>
          <p:cNvPr id="18" name="TextBox 18"/>
          <p:cNvSpPr txBox="1"/>
          <p:nvPr/>
        </p:nvSpPr>
        <p:spPr>
          <a:xfrm>
            <a:off x="10993309" y="3701418"/>
            <a:ext cx="2418053" cy="469852"/>
          </a:xfrm>
          <a:prstGeom prst="rect">
            <a:avLst/>
          </a:prstGeom>
        </p:spPr>
        <p:txBody>
          <a:bodyPr lIns="0" tIns="0" rIns="0" bIns="0" rtlCol="0" anchor="t">
            <a:spAutoFit/>
          </a:bodyPr>
          <a:lstStyle/>
          <a:p>
            <a:pPr algn="l">
              <a:lnSpc>
                <a:spcPts val="3768"/>
              </a:lnSpc>
            </a:pPr>
            <a:r>
              <a:rPr lang="en-US" sz="2691">
                <a:solidFill>
                  <a:srgbClr val="000000"/>
                </a:solidFill>
                <a:latin typeface="Arial"/>
                <a:ea typeface="Arial"/>
                <a:cs typeface="Arial"/>
                <a:sym typeface="Arial"/>
              </a:rPr>
              <a:t>BEng(CompSc)</a:t>
            </a:r>
          </a:p>
        </p:txBody>
      </p:sp>
      <p:grpSp>
        <p:nvGrpSpPr>
          <p:cNvPr id="19" name="Group 19"/>
          <p:cNvGrpSpPr/>
          <p:nvPr/>
        </p:nvGrpSpPr>
        <p:grpSpPr>
          <a:xfrm>
            <a:off x="6708618" y="207402"/>
            <a:ext cx="7524695" cy="655733"/>
            <a:chOff x="0" y="0"/>
            <a:chExt cx="1981813" cy="172703"/>
          </a:xfrm>
        </p:grpSpPr>
        <p:sp>
          <p:nvSpPr>
            <p:cNvPr id="20" name="Freeform 20"/>
            <p:cNvSpPr/>
            <p:nvPr/>
          </p:nvSpPr>
          <p:spPr>
            <a:xfrm>
              <a:off x="0" y="0"/>
              <a:ext cx="1981813" cy="172703"/>
            </a:xfrm>
            <a:custGeom>
              <a:avLst/>
              <a:gdLst/>
              <a:ahLst/>
              <a:cxnLst/>
              <a:rect l="l" t="t" r="r" b="b"/>
              <a:pathLst>
                <a:path w="1981813" h="172703">
                  <a:moveTo>
                    <a:pt x="52472" y="0"/>
                  </a:moveTo>
                  <a:lnTo>
                    <a:pt x="1929340" y="0"/>
                  </a:lnTo>
                  <a:cubicBezTo>
                    <a:pt x="1958320" y="0"/>
                    <a:pt x="1981813" y="23493"/>
                    <a:pt x="1981813" y="52472"/>
                  </a:cubicBezTo>
                  <a:lnTo>
                    <a:pt x="1981813" y="120231"/>
                  </a:lnTo>
                  <a:cubicBezTo>
                    <a:pt x="1981813" y="149211"/>
                    <a:pt x="1958320" y="172703"/>
                    <a:pt x="1929340" y="172703"/>
                  </a:cubicBezTo>
                  <a:lnTo>
                    <a:pt x="52472" y="172703"/>
                  </a:lnTo>
                  <a:cubicBezTo>
                    <a:pt x="23493" y="172703"/>
                    <a:pt x="0" y="149211"/>
                    <a:pt x="0" y="120231"/>
                  </a:cubicBezTo>
                  <a:lnTo>
                    <a:pt x="0" y="52472"/>
                  </a:lnTo>
                  <a:cubicBezTo>
                    <a:pt x="0" y="23493"/>
                    <a:pt x="23493" y="0"/>
                    <a:pt x="52472" y="0"/>
                  </a:cubicBezTo>
                  <a:close/>
                </a:path>
              </a:pathLst>
            </a:custGeom>
            <a:solidFill>
              <a:srgbClr val="80C5F4"/>
            </a:solidFill>
          </p:spPr>
        </p:sp>
        <p:sp>
          <p:nvSpPr>
            <p:cNvPr id="21" name="TextBox 21"/>
            <p:cNvSpPr txBox="1"/>
            <p:nvPr/>
          </p:nvSpPr>
          <p:spPr>
            <a:xfrm>
              <a:off x="0" y="-47625"/>
              <a:ext cx="1981813" cy="220328"/>
            </a:xfrm>
            <a:prstGeom prst="rect">
              <a:avLst/>
            </a:prstGeom>
          </p:spPr>
          <p:txBody>
            <a:bodyPr lIns="50800" tIns="50800" rIns="50800" bIns="50800" rtlCol="0" anchor="ctr"/>
            <a:lstStyle/>
            <a:p>
              <a:pPr algn="ctr">
                <a:lnSpc>
                  <a:spcPts val="3498"/>
                </a:lnSpc>
              </a:pPr>
              <a:endParaRPr/>
            </a:p>
          </p:txBody>
        </p:sp>
      </p:grpSp>
      <p:grpSp>
        <p:nvGrpSpPr>
          <p:cNvPr id="22" name="Group 22"/>
          <p:cNvGrpSpPr/>
          <p:nvPr/>
        </p:nvGrpSpPr>
        <p:grpSpPr>
          <a:xfrm>
            <a:off x="3635343" y="250887"/>
            <a:ext cx="10329281" cy="569547"/>
            <a:chOff x="0" y="0"/>
            <a:chExt cx="13772375" cy="759396"/>
          </a:xfrm>
        </p:grpSpPr>
        <p:sp>
          <p:nvSpPr>
            <p:cNvPr id="23" name="Freeform 23"/>
            <p:cNvSpPr/>
            <p:nvPr/>
          </p:nvSpPr>
          <p:spPr>
            <a:xfrm>
              <a:off x="0" y="0"/>
              <a:ext cx="13772372" cy="759392"/>
            </a:xfrm>
            <a:custGeom>
              <a:avLst/>
              <a:gdLst/>
              <a:ahLst/>
              <a:cxnLst/>
              <a:rect l="l" t="t" r="r" b="b"/>
              <a:pathLst>
                <a:path w="13772372" h="759392">
                  <a:moveTo>
                    <a:pt x="0" y="0"/>
                  </a:moveTo>
                  <a:lnTo>
                    <a:pt x="13772372" y="0"/>
                  </a:lnTo>
                  <a:lnTo>
                    <a:pt x="13772372" y="759392"/>
                  </a:lnTo>
                  <a:lnTo>
                    <a:pt x="0" y="759392"/>
                  </a:lnTo>
                  <a:close/>
                </a:path>
              </a:pathLst>
            </a:custGeom>
            <a:blipFill>
              <a:blip r:embed="rId7">
                <a:alphaModFix amt="0"/>
              </a:blip>
              <a:stretch>
                <a:fillRect t="-303381" b="-303381"/>
              </a:stretch>
            </a:blipFill>
          </p:spPr>
        </p:sp>
        <p:sp>
          <p:nvSpPr>
            <p:cNvPr id="24" name="TextBox 24"/>
            <p:cNvSpPr txBox="1"/>
            <p:nvPr/>
          </p:nvSpPr>
          <p:spPr>
            <a:xfrm>
              <a:off x="0" y="-47625"/>
              <a:ext cx="13772375" cy="807021"/>
            </a:xfrm>
            <a:prstGeom prst="rect">
              <a:avLst/>
            </a:prstGeom>
          </p:spPr>
          <p:txBody>
            <a:bodyPr lIns="0" tIns="0" rIns="0" bIns="0" rtlCol="0" anchor="ctr"/>
            <a:lstStyle/>
            <a:p>
              <a:pPr algn="r">
                <a:lnSpc>
                  <a:spcPts val="3499"/>
                </a:lnSpc>
              </a:pPr>
              <a:r>
                <a:rPr lang="en-US" sz="2499" b="1">
                  <a:solidFill>
                    <a:srgbClr val="FFFFFF"/>
                  </a:solidFill>
                  <a:latin typeface="Work Sans Bold"/>
                  <a:ea typeface="Work Sans Bold"/>
                  <a:cs typeface="Work Sans Bold"/>
                  <a:sym typeface="Work Sans Bold"/>
                </a:rPr>
                <a:t>6200 Computing and Data Science (Delta+) ​</a:t>
              </a:r>
            </a:p>
          </p:txBody>
        </p:sp>
      </p:grpSp>
      <p:sp>
        <p:nvSpPr>
          <p:cNvPr id="25" name="TextBox 25"/>
          <p:cNvSpPr txBox="1"/>
          <p:nvPr/>
        </p:nvSpPr>
        <p:spPr>
          <a:xfrm>
            <a:off x="10428685" y="6670838"/>
            <a:ext cx="387109" cy="416249"/>
          </a:xfrm>
          <a:prstGeom prst="rect">
            <a:avLst/>
          </a:prstGeom>
        </p:spPr>
        <p:txBody>
          <a:bodyPr lIns="0" tIns="0" rIns="0" bIns="0" rtlCol="0" anchor="t">
            <a:spAutoFit/>
          </a:bodyPr>
          <a:lstStyle/>
          <a:p>
            <a:pPr algn="ctr">
              <a:lnSpc>
                <a:spcPts val="3168"/>
              </a:lnSpc>
            </a:pPr>
            <a:r>
              <a:rPr lang="en-US" sz="2691">
                <a:solidFill>
                  <a:srgbClr val="000000"/>
                </a:solidFill>
                <a:latin typeface="Arial"/>
                <a:ea typeface="Arial"/>
                <a:cs typeface="Arial"/>
                <a:sym typeface="Arial"/>
              </a:rPr>
              <a:t>36</a:t>
            </a:r>
          </a:p>
        </p:txBody>
      </p:sp>
      <p:sp>
        <p:nvSpPr>
          <p:cNvPr id="26" name="TextBox 26"/>
          <p:cNvSpPr txBox="1"/>
          <p:nvPr/>
        </p:nvSpPr>
        <p:spPr>
          <a:xfrm>
            <a:off x="10428685" y="5212929"/>
            <a:ext cx="387109" cy="416249"/>
          </a:xfrm>
          <a:prstGeom prst="rect">
            <a:avLst/>
          </a:prstGeom>
        </p:spPr>
        <p:txBody>
          <a:bodyPr lIns="0" tIns="0" rIns="0" bIns="0" rtlCol="0" anchor="t">
            <a:spAutoFit/>
          </a:bodyPr>
          <a:lstStyle/>
          <a:p>
            <a:pPr algn="ctr">
              <a:lnSpc>
                <a:spcPts val="3168"/>
              </a:lnSpc>
            </a:pPr>
            <a:r>
              <a:rPr lang="en-US" sz="2691">
                <a:solidFill>
                  <a:srgbClr val="000000"/>
                </a:solidFill>
                <a:latin typeface="Arial"/>
                <a:ea typeface="Arial"/>
                <a:cs typeface="Arial"/>
                <a:sym typeface="Arial"/>
              </a:rPr>
              <a:t>54</a:t>
            </a: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D0023204BDAA4FA2D210D54E018AB0" ma:contentTypeVersion="3" ma:contentTypeDescription="Create a new document." ma:contentTypeScope="" ma:versionID="fd2cf22abdfde7e18e8c328920eeb7ab">
  <xsd:schema xmlns:xsd="http://www.w3.org/2001/XMLSchema" xmlns:xs="http://www.w3.org/2001/XMLSchema" xmlns:p="http://schemas.microsoft.com/office/2006/metadata/properties" xmlns:ns2="c6a6fb3f-459e-42b8-bae3-6ea7960e4cc8" targetNamespace="http://schemas.microsoft.com/office/2006/metadata/properties" ma:root="true" ma:fieldsID="9b511a5f9f65ae1595f90ee1a8a94c28" ns2:_="">
    <xsd:import namespace="c6a6fb3f-459e-42b8-bae3-6ea7960e4cc8"/>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a6fb3f-459e-42b8-bae3-6ea7960e4c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DC32832-2E1A-4A5B-95D6-272B53C0E9FE}"/>
</file>

<file path=customXml/itemProps2.xml><?xml version="1.0" encoding="utf-8"?>
<ds:datastoreItem xmlns:ds="http://schemas.openxmlformats.org/officeDocument/2006/customXml" ds:itemID="{A704E96E-D120-4A89-9867-66ECAA12E54C}"/>
</file>

<file path=customXml/itemProps3.xml><?xml version="1.0" encoding="utf-8"?>
<ds:datastoreItem xmlns:ds="http://schemas.openxmlformats.org/officeDocument/2006/customXml" ds:itemID="{F8D741D7-7742-40BB-8DA5-9572EFD27C16}"/>
</file>

<file path=docProps/app.xml><?xml version="1.0" encoding="utf-8"?>
<Properties xmlns="http://schemas.openxmlformats.org/officeDocument/2006/extended-properties" xmlns:vt="http://schemas.openxmlformats.org/officeDocument/2006/docPropsVTypes">
  <TotalTime>0</TotalTime>
  <Words>1789</Words>
  <Application>Microsoft Office PowerPoint</Application>
  <PresentationFormat>Custom</PresentationFormat>
  <Paragraphs>196</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Arial Italics</vt:lpstr>
      <vt:lpstr>Arial Bold</vt:lpstr>
      <vt:lpstr>Work Sans Bold</vt:lpstr>
      <vt:lpstr>Work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6999 + 6200</dc:title>
  <cp:lastModifiedBy>Yan Louie</cp:lastModifiedBy>
  <cp:revision>2</cp:revision>
  <dcterms:created xsi:type="dcterms:W3CDTF">2006-08-16T00:00:00Z</dcterms:created>
  <dcterms:modified xsi:type="dcterms:W3CDTF">2026-07-14T09:52:18Z</dcterms:modified>
  <dc:identifier>DAHOSTqEIac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0x01010069D0023204BDAA4FA2D210D54E018AB0</vt:lpwstr>
  </property>
</Properties>
</file>